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Lst>
  <p:notesMasterIdLst>
    <p:notesMasterId r:id="rId33"/>
  </p:notesMasterIdLst>
  <p:sldIdLst>
    <p:sldId id="311" r:id="rId3"/>
    <p:sldId id="310" r:id="rId4"/>
    <p:sldId id="288" r:id="rId5"/>
    <p:sldId id="312" r:id="rId6"/>
    <p:sldId id="370" r:id="rId7"/>
    <p:sldId id="367" r:id="rId8"/>
    <p:sldId id="371" r:id="rId9"/>
    <p:sldId id="389" r:id="rId10"/>
    <p:sldId id="387" r:id="rId11"/>
    <p:sldId id="388" r:id="rId12"/>
    <p:sldId id="392" r:id="rId13"/>
    <p:sldId id="391" r:id="rId14"/>
    <p:sldId id="393" r:id="rId15"/>
    <p:sldId id="395" r:id="rId16"/>
    <p:sldId id="390" r:id="rId17"/>
    <p:sldId id="396" r:id="rId18"/>
    <p:sldId id="382" r:id="rId19"/>
    <p:sldId id="368" r:id="rId20"/>
    <p:sldId id="377" r:id="rId21"/>
    <p:sldId id="401" r:id="rId22"/>
    <p:sldId id="385" r:id="rId23"/>
    <p:sldId id="399" r:id="rId24"/>
    <p:sldId id="406" r:id="rId25"/>
    <p:sldId id="407" r:id="rId26"/>
    <p:sldId id="408" r:id="rId27"/>
    <p:sldId id="409" r:id="rId28"/>
    <p:sldId id="410" r:id="rId29"/>
    <p:sldId id="273" r:id="rId30"/>
    <p:sldId id="369" r:id="rId31"/>
    <p:sldId id="278" r:id="rId32"/>
  </p:sldIdLst>
  <p:sldSz cx="9144000" cy="5143500" type="screen16x9"/>
  <p:notesSz cx="6858000" cy="9144000"/>
  <p:embeddedFontLst>
    <p:embeddedFont>
      <p:font typeface="Arvo" panose="020B0604020202020204" charset="0"/>
      <p:regular r:id="rId34"/>
      <p:bold r:id="rId35"/>
      <p:italic r:id="rId36"/>
      <p:boldItalic r:id="rId37"/>
    </p:embeddedFont>
    <p:embeddedFont>
      <p:font typeface="Roboto Condensed" panose="02000000000000000000" pitchFamily="2" charset="0"/>
      <p:regular r:id="rId38"/>
      <p:bold r:id="rId39"/>
      <p:italic r:id="rId40"/>
      <p:boldItalic r:id="rId41"/>
    </p:embeddedFont>
    <p:embeddedFont>
      <p:font typeface="Roboto Condensed Light" panose="02000000000000000000" pitchFamily="2" charset="0"/>
      <p:regular r:id="rId42"/>
      <p:bold r:id="rId43"/>
      <p:italic r:id="rId44"/>
      <p:boldItalic r:id="rId45"/>
    </p:embeddedFont>
    <p:embeddedFont>
      <p:font typeface="Segoe UI Emoji" panose="020B0502040204020203" pitchFamily="3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800"/>
    <a:srgbClr val="3F5378"/>
    <a:srgbClr val="F4C328"/>
    <a:srgbClr val="F1C524"/>
    <a:srgbClr val="E3B303"/>
    <a:srgbClr val="7209B7"/>
    <a:srgbClr val="263248"/>
    <a:srgbClr val="FFB10A"/>
    <a:srgbClr val="E16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CF9F5-EFDE-4CE8-A299-83D6F2FF1669}" v="39" dt="2023-04-17T02:52:41.888"/>
  </p1510:revLst>
</p1510:revInfo>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6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178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58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a:latin typeface="Arial" panose="020B0604020202020204" pitchFamily="34" charset="0"/>
              </a:rPr>
              <a:t>M</a:t>
            </a:r>
            <a:r>
              <a:rPr lang="vi-VN" b="0" i="0">
                <a:effectLst/>
                <a:latin typeface="Arial" panose="020B0604020202020204" pitchFamily="34" charset="0"/>
              </a:rPr>
              <a:t>ã hóa đầu cuối đảm bảo giao tiếp bí mật giữa người gửi và người nhận, ngăn chặn các bên thứ ba truy cập thông tin này.</a:t>
            </a:r>
            <a:endParaRPr lang="en-US"/>
          </a:p>
        </p:txBody>
      </p:sp>
    </p:spTree>
    <p:extLst>
      <p:ext uri="{BB962C8B-B14F-4D97-AF65-F5344CB8AC3E}">
        <p14:creationId xmlns:p14="http://schemas.microsoft.com/office/powerpoint/2010/main" val="367307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Transport layer encryption</a:t>
            </a:r>
          </a:p>
        </p:txBody>
      </p:sp>
    </p:spTree>
    <p:extLst>
      <p:ext uri="{BB962C8B-B14F-4D97-AF65-F5344CB8AC3E}">
        <p14:creationId xmlns:p14="http://schemas.microsoft.com/office/powerpoint/2010/main" val="96751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effectLst/>
                <a:latin typeface="Arial" panose="020B0604020202020204" pitchFamily="34" charset="0"/>
              </a:rPr>
              <a:t>Nó còn được gọi là mã hóa khi chuyển tiếp. 	</a:t>
            </a:r>
            <a:endParaRPr lang="en-US"/>
          </a:p>
        </p:txBody>
      </p:sp>
    </p:spTree>
    <p:extLst>
      <p:ext uri="{BB962C8B-B14F-4D97-AF65-F5344CB8AC3E}">
        <p14:creationId xmlns:p14="http://schemas.microsoft.com/office/powerpoint/2010/main" val="168129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672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32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8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381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8757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2250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3013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3637931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con Descriptions">
  <p:cSld name="Icon Descriptions">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4226048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Sides">
  <p:cSld name="Two Sides">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extLst>
      <p:ext uri="{BB962C8B-B14F-4D97-AF65-F5344CB8AC3E}">
        <p14:creationId xmlns:p14="http://schemas.microsoft.com/office/powerpoint/2010/main" val="954373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3">
  <p:cSld name="Two Sides 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extLst>
      <p:ext uri="{BB962C8B-B14F-4D97-AF65-F5344CB8AC3E}">
        <p14:creationId xmlns:p14="http://schemas.microsoft.com/office/powerpoint/2010/main" val="37443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6811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1">
  <p:cSld name="Title slide 1 1">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401403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50064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extLst>
      <p:ext uri="{BB962C8B-B14F-4D97-AF65-F5344CB8AC3E}">
        <p14:creationId xmlns:p14="http://schemas.microsoft.com/office/powerpoint/2010/main" val="17019276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63640017"/>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5.xml"/><Relationship Id="rId5" Type="http://schemas.openxmlformats.org/officeDocument/2006/relationships/image" Target="../media/image39.jpe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hyperlink" Target="https://pypi.org/project/pyaes/" TargetMode="External"/><Relationship Id="rId5" Type="http://schemas.openxmlformats.org/officeDocument/2006/relationships/image" Target="../media/image57.pn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77.svg"/></Relationships>
</file>

<file path=ppt/slides/_rels/slide25.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sv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6.svg"/><Relationship Id="rId17"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90.svg"/><Relationship Id="rId1" Type="http://schemas.openxmlformats.org/officeDocument/2006/relationships/slideLayout" Target="../slideLayouts/slideLayout5.xml"/><Relationship Id="rId6" Type="http://schemas.openxmlformats.org/officeDocument/2006/relationships/image" Target="../media/image79.svg"/><Relationship Id="rId11" Type="http://schemas.openxmlformats.org/officeDocument/2006/relationships/image" Target="../media/image85.png"/><Relationship Id="rId5" Type="http://schemas.openxmlformats.org/officeDocument/2006/relationships/image" Target="../media/image78.pn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77.svg"/><Relationship Id="rId9" Type="http://schemas.openxmlformats.org/officeDocument/2006/relationships/image" Target="../media/image83.png"/><Relationship Id="rId14" Type="http://schemas.openxmlformats.org/officeDocument/2006/relationships/image" Target="../media/image88.sv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svg"/><Relationship Id="rId3" Type="http://schemas.openxmlformats.org/officeDocument/2006/relationships/image" Target="../media/image87.png"/><Relationship Id="rId7" Type="http://schemas.openxmlformats.org/officeDocument/2006/relationships/image" Target="../media/image90.svg"/><Relationship Id="rId12"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93.svg"/><Relationship Id="rId5" Type="http://schemas.openxmlformats.org/officeDocument/2006/relationships/image" Target="../media/image82.png"/><Relationship Id="rId10" Type="http://schemas.openxmlformats.org/officeDocument/2006/relationships/image" Target="../media/image92.png"/><Relationship Id="rId4" Type="http://schemas.openxmlformats.org/officeDocument/2006/relationships/image" Target="../media/image88.svg"/><Relationship Id="rId9" Type="http://schemas.openxmlformats.org/officeDocument/2006/relationships/image" Target="../media/image8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nordvpn.com/blog/cybersecurity-statistics/" TargetMode="External"/><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hyperlink" Target="https://financesonline.com/it-trends/"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WELLCOME TO OUR PRESENTATION!</a:t>
            </a:r>
            <a:endParaRPr/>
          </a:p>
        </p:txBody>
      </p:sp>
      <p:sp>
        <p:nvSpPr>
          <p:cNvPr id="2" name="TextBox 1">
            <a:extLst>
              <a:ext uri="{FF2B5EF4-FFF2-40B4-BE49-F238E27FC236}">
                <a16:creationId xmlns:a16="http://schemas.microsoft.com/office/drawing/2014/main" id="{590BE151-3DEE-17CF-D389-83505F1DD996}"/>
              </a:ext>
            </a:extLst>
          </p:cNvPr>
          <p:cNvSpPr txBox="1"/>
          <p:nvPr/>
        </p:nvSpPr>
        <p:spPr>
          <a:xfrm>
            <a:off x="6582591" y="3252430"/>
            <a:ext cx="2662084" cy="738664"/>
          </a:xfrm>
          <a:prstGeom prst="rect">
            <a:avLst/>
          </a:prstGeom>
          <a:noFill/>
        </p:spPr>
        <p:txBody>
          <a:bodyPr wrap="square">
            <a:spAutoFit/>
          </a:bodyPr>
          <a:lstStyle/>
          <a:p>
            <a:pPr marL="285750" marR="0" indent="-285750" rtl="0">
              <a:spcBef>
                <a:spcPts val="0"/>
              </a:spcBef>
              <a:spcAft>
                <a:spcPts val="0"/>
              </a:spcAft>
              <a:buFont typeface="Wingdings" panose="05000000000000000000" pitchFamily="2" charset="2"/>
              <a:buChar char="q"/>
            </a:pPr>
            <a:r>
              <a:rPr lang="en-US"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TEACHER:</a:t>
            </a:r>
            <a:r>
              <a:rPr lang="vi-VN"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 T</a:t>
            </a:r>
            <a:r>
              <a:rPr lang="en-US" b="1" i="0" err="1">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ruong</a:t>
            </a:r>
            <a:r>
              <a:rPr lang="en-US"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 Toan Thinh</a:t>
            </a:r>
          </a:p>
          <a:p>
            <a:pPr marL="0" marR="0" indent="0" rtl="0">
              <a:spcBef>
                <a:spcPts val="0"/>
              </a:spcBef>
              <a:spcAft>
                <a:spcPts val="0"/>
              </a:spcAft>
            </a:pPr>
            <a:r>
              <a:rPr lang="en-US"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	</a:t>
            </a:r>
            <a:r>
              <a:rPr lang="vi-VN"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Tran Minh Triet	</a:t>
            </a:r>
          </a:p>
        </p:txBody>
      </p:sp>
      <p:sp>
        <p:nvSpPr>
          <p:cNvPr id="3" name="Slide Number Placeholder 1">
            <a:extLst>
              <a:ext uri="{FF2B5EF4-FFF2-40B4-BE49-F238E27FC236}">
                <a16:creationId xmlns:a16="http://schemas.microsoft.com/office/drawing/2014/main" id="{8A47E61F-7243-71DA-2728-B60EE91EECE3}"/>
              </a:ext>
            </a:extLst>
          </p:cNvPr>
          <p:cNvSpPr txBox="1">
            <a:spLocks/>
          </p:cNvSpPr>
          <p:nvPr/>
        </p:nvSpPr>
        <p:spPr>
          <a:xfrm>
            <a:off x="7656600" y="4249924"/>
            <a:ext cx="1487400" cy="31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1800" b="1">
                <a:solidFill>
                  <a:schemeClr val="bg1"/>
                </a:solidFill>
              </a:rPr>
              <a:t>GROUP 06</a:t>
            </a:r>
            <a:endParaRPr lang="en" sz="1800" b="1">
              <a:solidFill>
                <a:schemeClr val="bg1"/>
              </a:solidFill>
            </a:endParaRPr>
          </a:p>
        </p:txBody>
      </p:sp>
      <p:sp>
        <p:nvSpPr>
          <p:cNvPr id="5" name="TextBox 4">
            <a:extLst>
              <a:ext uri="{FF2B5EF4-FFF2-40B4-BE49-F238E27FC236}">
                <a16:creationId xmlns:a16="http://schemas.microsoft.com/office/drawing/2014/main" id="{6A62BA79-3E4E-06A6-F2C2-A673E456A956}"/>
              </a:ext>
            </a:extLst>
          </p:cNvPr>
          <p:cNvSpPr txBox="1"/>
          <p:nvPr/>
        </p:nvSpPr>
        <p:spPr>
          <a:xfrm>
            <a:off x="7044603" y="3683317"/>
            <a:ext cx="1959287" cy="307777"/>
          </a:xfrm>
          <a:prstGeom prst="rect">
            <a:avLst/>
          </a:prstGeom>
          <a:noFill/>
        </p:spPr>
        <p:txBody>
          <a:bodyPr wrap="square">
            <a:spAutoFit/>
          </a:bodyPr>
          <a:lstStyle/>
          <a:p>
            <a:pPr marL="285750" indent="-285750">
              <a:buFont typeface="Wingdings" panose="05000000000000000000" pitchFamily="2" charset="2"/>
              <a:buChar char="q"/>
            </a:pPr>
            <a:r>
              <a:rPr lang="vi-VN"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TA </a:t>
            </a:r>
            <a:r>
              <a:rPr lang="en-US" b="1" i="0">
                <a:solidFill>
                  <a:srgbClr val="263248"/>
                </a:solidFill>
                <a:effectLst/>
                <a:latin typeface="Roboto Condensed" panose="02000000000000000000" pitchFamily="2" charset="0"/>
                <a:ea typeface="Roboto Condensed" panose="02000000000000000000" pitchFamily="2" charset="0"/>
                <a:cs typeface="Roboto Condensed" panose="02000000000000000000" pitchFamily="2" charset="0"/>
              </a:rPr>
              <a:t>: Luong Vi Minh </a:t>
            </a:r>
            <a:endParaRPr lang="en-US"/>
          </a:p>
        </p:txBody>
      </p:sp>
    </p:spTree>
    <p:extLst>
      <p:ext uri="{BB962C8B-B14F-4D97-AF65-F5344CB8AC3E}">
        <p14:creationId xmlns:p14="http://schemas.microsoft.com/office/powerpoint/2010/main" val="205650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Graphical user interface&#10;&#10;Description automatically generated">
            <a:extLst>
              <a:ext uri="{FF2B5EF4-FFF2-40B4-BE49-F238E27FC236}">
                <a16:creationId xmlns:a16="http://schemas.microsoft.com/office/drawing/2014/main" id="{F8A4B4CA-7F29-AE50-D5AC-22FA2DBEE237}"/>
              </a:ext>
            </a:extLst>
          </p:cNvPr>
          <p:cNvPicPr>
            <a:picLocks noChangeAspect="1"/>
          </p:cNvPicPr>
          <p:nvPr/>
        </p:nvPicPr>
        <p:blipFill>
          <a:blip r:embed="rId3"/>
          <a:stretch>
            <a:fillRect/>
          </a:stretch>
        </p:blipFill>
        <p:spPr>
          <a:xfrm>
            <a:off x="1820112" y="2339188"/>
            <a:ext cx="5797888" cy="2994881"/>
          </a:xfrm>
          <a:prstGeom prst="rect">
            <a:avLst/>
          </a:prstGeom>
        </p:spPr>
      </p:pic>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10</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38529" y="13701"/>
            <a:ext cx="2133313" cy="704259"/>
          </a:xfrm>
        </p:spPr>
        <p:txBody>
          <a:bodyPr/>
          <a:lstStyle/>
          <a:p>
            <a:r>
              <a:rPr lang="en-US" sz="1800"/>
              <a:t>E2EE </a:t>
            </a:r>
            <a:r>
              <a:rPr lang="en-US" sz="1800" err="1"/>
              <a:t>là</a:t>
            </a:r>
            <a:r>
              <a:rPr lang="en-US" sz="1800"/>
              <a:t> </a:t>
            </a:r>
            <a:r>
              <a:rPr lang="en-US" sz="1800" err="1"/>
              <a:t>gì</a:t>
            </a:r>
            <a:r>
              <a:rPr lang="en-US" sz="1800"/>
              <a:t> ?</a:t>
            </a:r>
          </a:p>
        </p:txBody>
      </p:sp>
      <p:grpSp>
        <p:nvGrpSpPr>
          <p:cNvPr id="7" name="Google Shape;927;p46">
            <a:extLst>
              <a:ext uri="{FF2B5EF4-FFF2-40B4-BE49-F238E27FC236}">
                <a16:creationId xmlns:a16="http://schemas.microsoft.com/office/drawing/2014/main" id="{8FBDCB26-F93C-4ABC-15A4-D09905A2F384}"/>
              </a:ext>
            </a:extLst>
          </p:cNvPr>
          <p:cNvGrpSpPr/>
          <p:nvPr/>
        </p:nvGrpSpPr>
        <p:grpSpPr>
          <a:xfrm>
            <a:off x="132914" y="235743"/>
            <a:ext cx="302856" cy="234615"/>
            <a:chOff x="1923675" y="1633650"/>
            <a:chExt cx="436000" cy="435975"/>
          </a:xfrm>
        </p:grpSpPr>
        <p:sp>
          <p:nvSpPr>
            <p:cNvPr id="8" name="Google Shape;928;p46">
              <a:extLst>
                <a:ext uri="{FF2B5EF4-FFF2-40B4-BE49-F238E27FC236}">
                  <a16:creationId xmlns:a16="http://schemas.microsoft.com/office/drawing/2014/main" id="{74BA0ED1-7EF0-26E3-FCBB-532DAFD90A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p46">
              <a:extLst>
                <a:ext uri="{FF2B5EF4-FFF2-40B4-BE49-F238E27FC236}">
                  <a16:creationId xmlns:a16="http://schemas.microsoft.com/office/drawing/2014/main" id="{0BE29073-2858-0D2C-39B7-C55234173DFC}"/>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p46">
              <a:extLst>
                <a:ext uri="{FF2B5EF4-FFF2-40B4-BE49-F238E27FC236}">
                  <a16:creationId xmlns:a16="http://schemas.microsoft.com/office/drawing/2014/main" id="{9342442E-D9FD-3488-23AF-6E7B17CA13B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p46">
              <a:extLst>
                <a:ext uri="{FF2B5EF4-FFF2-40B4-BE49-F238E27FC236}">
                  <a16:creationId xmlns:a16="http://schemas.microsoft.com/office/drawing/2014/main" id="{BA5F054A-8D86-A1A4-25C5-25FE2F8610A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2;p46">
              <a:extLst>
                <a:ext uri="{FF2B5EF4-FFF2-40B4-BE49-F238E27FC236}">
                  <a16:creationId xmlns:a16="http://schemas.microsoft.com/office/drawing/2014/main" id="{61000999-2D97-5854-52E5-C3E1FDAB023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3;p46">
              <a:extLst>
                <a:ext uri="{FF2B5EF4-FFF2-40B4-BE49-F238E27FC236}">
                  <a16:creationId xmlns:a16="http://schemas.microsoft.com/office/drawing/2014/main" id="{3DF3E50F-7187-6791-5678-0258817672C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DDACAA7-0595-5908-E7D1-B84B83C49B55}"/>
              </a:ext>
            </a:extLst>
          </p:cNvPr>
          <p:cNvSpPr txBox="1"/>
          <p:nvPr/>
        </p:nvSpPr>
        <p:spPr>
          <a:xfrm>
            <a:off x="4136165" y="194244"/>
            <a:ext cx="5962008" cy="307777"/>
          </a:xfrm>
          <a:prstGeom prst="rect">
            <a:avLst/>
          </a:prstGeom>
          <a:noFill/>
        </p:spPr>
        <p:txBody>
          <a:bodyPr wrap="square" rtlCol="0">
            <a:spAutoFit/>
          </a:bodyPr>
          <a:lstStyle/>
          <a:p>
            <a:pPr algn="l"/>
            <a:r>
              <a:rPr lang="vi-VN" b="1" i="0">
                <a:effectLst/>
                <a:latin typeface="Roboto Condensed" panose="02000000000000000000" pitchFamily="2" charset="0"/>
                <a:ea typeface="Roboto Condensed" panose="02000000000000000000" pitchFamily="2" charset="0"/>
                <a:cs typeface="Roboto Condensed" panose="02000000000000000000" pitchFamily="2" charset="0"/>
              </a:rPr>
              <a:t>Mã hóa đầu cuối và mã hóa tầng giao vận khác nhau như thế nào?</a:t>
            </a:r>
          </a:p>
        </p:txBody>
      </p:sp>
      <p:pic>
        <p:nvPicPr>
          <p:cNvPr id="6" name="Picture 5">
            <a:extLst>
              <a:ext uri="{FF2B5EF4-FFF2-40B4-BE49-F238E27FC236}">
                <a16:creationId xmlns:a16="http://schemas.microsoft.com/office/drawing/2014/main" id="{7C50C337-E99B-1338-9C96-66CB83F2D69E}"/>
              </a:ext>
            </a:extLst>
          </p:cNvPr>
          <p:cNvPicPr>
            <a:picLocks noChangeAspect="1"/>
          </p:cNvPicPr>
          <p:nvPr/>
        </p:nvPicPr>
        <p:blipFill>
          <a:blip r:embed="rId4"/>
          <a:stretch>
            <a:fillRect/>
          </a:stretch>
        </p:blipFill>
        <p:spPr>
          <a:xfrm>
            <a:off x="331281" y="758912"/>
            <a:ext cx="2878172" cy="1580635"/>
          </a:xfrm>
          <a:prstGeom prst="rect">
            <a:avLst/>
          </a:prstGeom>
        </p:spPr>
      </p:pic>
      <p:sp>
        <p:nvSpPr>
          <p:cNvPr id="14" name="TextBox 13">
            <a:extLst>
              <a:ext uri="{FF2B5EF4-FFF2-40B4-BE49-F238E27FC236}">
                <a16:creationId xmlns:a16="http://schemas.microsoft.com/office/drawing/2014/main" id="{3330FE33-EECD-4597-B3D8-BDA5E88629DF}"/>
              </a:ext>
            </a:extLst>
          </p:cNvPr>
          <p:cNvSpPr txBox="1"/>
          <p:nvPr/>
        </p:nvSpPr>
        <p:spPr>
          <a:xfrm>
            <a:off x="3417529" y="1197796"/>
            <a:ext cx="4944171" cy="1169551"/>
          </a:xfrm>
          <a:prstGeom prst="rect">
            <a:avLst/>
          </a:prstGeom>
          <a:noFill/>
        </p:spPr>
        <p:txBody>
          <a:bodyPr wrap="square" rtlCol="0">
            <a:spAutoFit/>
          </a:bodyPr>
          <a:lstStyle/>
          <a:p>
            <a:pPr algn="l"/>
            <a:r>
              <a:rPr lang="vi-VN">
                <a:latin typeface="Roboto Condensed" panose="02000000000000000000" pitchFamily="2" charset="0"/>
                <a:ea typeface="Roboto Condensed" panose="02000000000000000000" pitchFamily="2" charset="0"/>
                <a:cs typeface="Roboto Condensed" panose="02000000000000000000" pitchFamily="2" charset="0"/>
              </a:rPr>
              <a:t>T</a:t>
            </a:r>
            <a:r>
              <a:rPr lang="vi-VN" b="0" i="0">
                <a:effectLst/>
                <a:latin typeface="Roboto Condensed" panose="02000000000000000000" pitchFamily="2" charset="0"/>
                <a:ea typeface="Roboto Condensed" panose="02000000000000000000" pitchFamily="2" charset="0"/>
                <a:cs typeface="Roboto Condensed" panose="02000000000000000000" pitchFamily="2" charset="0"/>
              </a:rPr>
              <a:t>rong TLS, các giao thức bảo mật được sử dụng để tạo một kênh truyền thông an toàn giữa hai máy tính. </a:t>
            </a:r>
            <a:r>
              <a:rPr lang="en-US" b="0" i="0">
                <a:effectLst/>
                <a:latin typeface="Roboto Condensed" panose="02000000000000000000" pitchFamily="2" charset="0"/>
                <a:ea typeface="Roboto Condensed" panose="02000000000000000000" pitchFamily="2" charset="0"/>
                <a:cs typeface="Roboto Condensed" panose="02000000000000000000" pitchFamily="2" charset="0"/>
              </a:rPr>
              <a:t>G</a:t>
            </a:r>
            <a:r>
              <a:rPr lang="vi-VN" b="0" i="0">
                <a:effectLst/>
                <a:latin typeface="Roboto Condensed" panose="02000000000000000000" pitchFamily="2" charset="0"/>
                <a:ea typeface="Roboto Condensed" panose="02000000000000000000" pitchFamily="2" charset="0"/>
                <a:cs typeface="Roboto Condensed" panose="02000000000000000000" pitchFamily="2" charset="0"/>
              </a:rPr>
              <a:t>iao thức này được sử dụng để bảo vệ dữ liệu trên Internet, đảm bảo tính bảo mật và riêng tư cho các giao dịch trực tuyến và thông tin cá nhân của người dùng.</a:t>
            </a:r>
            <a:endParaRPr lang="en-US">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a:extLst>
              <a:ext uri="{FF2B5EF4-FFF2-40B4-BE49-F238E27FC236}">
                <a16:creationId xmlns:a16="http://schemas.microsoft.com/office/drawing/2014/main" id="{EBCEF908-1094-C5E3-9D00-00FBFC85D9C1}"/>
              </a:ext>
            </a:extLst>
          </p:cNvPr>
          <p:cNvSpPr txBox="1"/>
          <p:nvPr/>
        </p:nvSpPr>
        <p:spPr>
          <a:xfrm>
            <a:off x="478605" y="2407352"/>
            <a:ext cx="2583523" cy="261610"/>
          </a:xfrm>
          <a:prstGeom prst="rect">
            <a:avLst/>
          </a:prstGeom>
          <a:noFill/>
        </p:spPr>
        <p:txBody>
          <a:bodyPr wrap="square">
            <a:spAutoFit/>
          </a:bodyPr>
          <a:lstStyle/>
          <a:p>
            <a:pPr algn="ctr"/>
            <a:r>
              <a:rPr lang="vi-VN" sz="1050" b="1" i="0">
                <a:effectLst/>
                <a:latin typeface="Arial" panose="020B0604020202020204" pitchFamily="34" charset="0"/>
              </a:rPr>
              <a:t>TLS - </a:t>
            </a:r>
            <a:r>
              <a:rPr lang="vi-VN" sz="1050" b="1" i="0">
                <a:effectLst/>
                <a:latin typeface="Roboto Condensed" panose="02000000000000000000" pitchFamily="2" charset="0"/>
                <a:ea typeface="Roboto Condensed" panose="02000000000000000000" pitchFamily="2" charset="0"/>
                <a:cs typeface="Roboto Condensed" panose="02000000000000000000" pitchFamily="2" charset="0"/>
              </a:rPr>
              <a:t>Transport</a:t>
            </a:r>
            <a:r>
              <a:rPr lang="vi-VN" sz="1050" b="1" i="0">
                <a:effectLst/>
                <a:latin typeface="Arial" panose="020B0604020202020204" pitchFamily="34" charset="0"/>
              </a:rPr>
              <a:t> Layer Security.</a:t>
            </a:r>
            <a:endParaRPr lang="en-US" sz="1050" b="1"/>
          </a:p>
        </p:txBody>
      </p:sp>
      <p:sp>
        <p:nvSpPr>
          <p:cNvPr id="21" name="Flowchart: Connector 20">
            <a:extLst>
              <a:ext uri="{FF2B5EF4-FFF2-40B4-BE49-F238E27FC236}">
                <a16:creationId xmlns:a16="http://schemas.microsoft.com/office/drawing/2014/main" id="{E84B9E8D-913F-4354-5AE8-8EDC982F1E92}"/>
              </a:ext>
            </a:extLst>
          </p:cNvPr>
          <p:cNvSpPr/>
          <p:nvPr/>
        </p:nvSpPr>
        <p:spPr>
          <a:xfrm>
            <a:off x="5315068" y="2925423"/>
            <a:ext cx="1661444" cy="1711077"/>
          </a:xfrm>
          <a:prstGeom prst="flowChartConnector">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3" name="Graphic 22" descr="Warning with solid fill">
            <a:extLst>
              <a:ext uri="{FF2B5EF4-FFF2-40B4-BE49-F238E27FC236}">
                <a16:creationId xmlns:a16="http://schemas.microsoft.com/office/drawing/2014/main" id="{870CA232-560D-7AE5-990E-151E26829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2858" y="3937013"/>
            <a:ext cx="623536" cy="623536"/>
          </a:xfrm>
          <a:prstGeom prst="rect">
            <a:avLst/>
          </a:prstGeom>
        </p:spPr>
      </p:pic>
      <p:sp>
        <p:nvSpPr>
          <p:cNvPr id="24" name="TextBox 23">
            <a:extLst>
              <a:ext uri="{FF2B5EF4-FFF2-40B4-BE49-F238E27FC236}">
                <a16:creationId xmlns:a16="http://schemas.microsoft.com/office/drawing/2014/main" id="{A8B94547-225D-3522-6E03-9BB9DAA96E23}"/>
              </a:ext>
            </a:extLst>
          </p:cNvPr>
          <p:cNvSpPr txBox="1"/>
          <p:nvPr/>
        </p:nvSpPr>
        <p:spPr>
          <a:xfrm>
            <a:off x="7127476" y="3237271"/>
            <a:ext cx="895647" cy="1107996"/>
          </a:xfrm>
          <a:prstGeom prst="rect">
            <a:avLst/>
          </a:prstGeom>
          <a:noFill/>
        </p:spPr>
        <p:txBody>
          <a:bodyPr wrap="square" rtlCol="0">
            <a:spAutoFit/>
          </a:bodyPr>
          <a:lstStyle/>
          <a:p>
            <a:r>
              <a:rPr lang="vi-VN" sz="6600" b="1">
                <a:ln w="22225">
                  <a:solidFill>
                    <a:schemeClr val="bg2"/>
                  </a:solidFill>
                  <a:prstDash val="solid"/>
                </a:ln>
                <a:solidFill>
                  <a:srgbClr val="FF0000"/>
                </a:solidFill>
              </a:rPr>
              <a:t>?</a:t>
            </a:r>
            <a:endParaRPr lang="en-US" sz="6600" b="1">
              <a:ln w="22225">
                <a:solidFill>
                  <a:schemeClr val="bg2"/>
                </a:solidFill>
                <a:prstDash val="solid"/>
              </a:ln>
              <a:solidFill>
                <a:srgbClr val="FF0000"/>
              </a:solidFill>
            </a:endParaRPr>
          </a:p>
        </p:txBody>
      </p:sp>
      <p:sp>
        <p:nvSpPr>
          <p:cNvPr id="3" name="TextBox 2">
            <a:extLst>
              <a:ext uri="{FF2B5EF4-FFF2-40B4-BE49-F238E27FC236}">
                <a16:creationId xmlns:a16="http://schemas.microsoft.com/office/drawing/2014/main" id="{22680E0E-8DA7-F0F9-4372-CD71998BAA20}"/>
              </a:ext>
            </a:extLst>
          </p:cNvPr>
          <p:cNvSpPr txBox="1"/>
          <p:nvPr/>
        </p:nvSpPr>
        <p:spPr>
          <a:xfrm>
            <a:off x="478604" y="2663813"/>
            <a:ext cx="2583523" cy="261610"/>
          </a:xfrm>
          <a:prstGeom prst="rect">
            <a:avLst/>
          </a:prstGeom>
          <a:noFill/>
        </p:spPr>
        <p:txBody>
          <a:bodyPr wrap="square">
            <a:spAutoFit/>
          </a:bodyPr>
          <a:lstStyle/>
          <a:p>
            <a:pPr algn="ctr"/>
            <a:r>
              <a:rPr lang="en-US" sz="1050">
                <a:latin typeface="Roboto Condensed" panose="02000000000000000000" pitchFamily="2" charset="0"/>
                <a:ea typeface="Roboto Condensed" panose="02000000000000000000" pitchFamily="2" charset="0"/>
                <a:cs typeface="Roboto Condensed" panose="02000000000000000000" pitchFamily="2" charset="0"/>
              </a:rPr>
              <a:t>Hoạt động ở tầng thứ 4 mô hình OSI</a:t>
            </a:r>
          </a:p>
        </p:txBody>
      </p:sp>
    </p:spTree>
    <p:extLst>
      <p:ext uri="{BB962C8B-B14F-4D97-AF65-F5344CB8AC3E}">
        <p14:creationId xmlns:p14="http://schemas.microsoft.com/office/powerpoint/2010/main" val="424026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40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40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200" fill="hold"/>
                                        <p:tgtEl>
                                          <p:spTgt spid="24"/>
                                        </p:tgtEl>
                                        <p:attrNameLst>
                                          <p:attrName>ppt_w</p:attrName>
                                        </p:attrNameLst>
                                      </p:cBhvr>
                                      <p:tavLst>
                                        <p:tav tm="0">
                                          <p:val>
                                            <p:fltVal val="0"/>
                                          </p:val>
                                        </p:tav>
                                        <p:tav tm="100000">
                                          <p:val>
                                            <p:strVal val="#ppt_w"/>
                                          </p:val>
                                        </p:tav>
                                      </p:tavLst>
                                    </p:anim>
                                    <p:anim calcmode="lin" valueType="num">
                                      <p:cBhvr>
                                        <p:cTn id="14" dur="200" fill="hold"/>
                                        <p:tgtEl>
                                          <p:spTgt spid="24"/>
                                        </p:tgtEl>
                                        <p:attrNameLst>
                                          <p:attrName>ppt_h</p:attrName>
                                        </p:attrNameLst>
                                      </p:cBhvr>
                                      <p:tavLst>
                                        <p:tav tm="0">
                                          <p:val>
                                            <p:fltVal val="0"/>
                                          </p:val>
                                        </p:tav>
                                        <p:tav tm="100000">
                                          <p:val>
                                            <p:strVal val="#ppt_h"/>
                                          </p:val>
                                        </p:tav>
                                      </p:tavLst>
                                    </p:anim>
                                    <p:animEffect transition="in" filter="fade">
                                      <p:cBhvr>
                                        <p:cTn id="15" dur="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7DCCB-39D6-7C96-AB9F-7CD2B7F60C4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11</a:t>
            </a:fld>
            <a:endParaRPr lang="en"/>
          </a:p>
        </p:txBody>
      </p:sp>
      <p:sp>
        <p:nvSpPr>
          <p:cNvPr id="3" name="Title 4">
            <a:extLst>
              <a:ext uri="{FF2B5EF4-FFF2-40B4-BE49-F238E27FC236}">
                <a16:creationId xmlns:a16="http://schemas.microsoft.com/office/drawing/2014/main" id="{38246A4F-218B-A550-BA4D-B1F9F0FA9E2D}"/>
              </a:ext>
            </a:extLst>
          </p:cNvPr>
          <p:cNvSpPr txBox="1">
            <a:spLocks/>
          </p:cNvSpPr>
          <p:nvPr/>
        </p:nvSpPr>
        <p:spPr>
          <a:xfrm>
            <a:off x="438529" y="13701"/>
            <a:ext cx="2133313" cy="70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E2EE </a:t>
            </a:r>
            <a:r>
              <a:rPr lang="en-US" sz="1800" err="1"/>
              <a:t>là</a:t>
            </a:r>
            <a:r>
              <a:rPr lang="en-US" sz="1800"/>
              <a:t> </a:t>
            </a:r>
            <a:r>
              <a:rPr lang="en-US" sz="1800" err="1"/>
              <a:t>gì</a:t>
            </a:r>
            <a:r>
              <a:rPr lang="en-US" sz="1800"/>
              <a:t> ?</a:t>
            </a:r>
          </a:p>
        </p:txBody>
      </p:sp>
      <p:grpSp>
        <p:nvGrpSpPr>
          <p:cNvPr id="4" name="Google Shape;927;p46">
            <a:extLst>
              <a:ext uri="{FF2B5EF4-FFF2-40B4-BE49-F238E27FC236}">
                <a16:creationId xmlns:a16="http://schemas.microsoft.com/office/drawing/2014/main" id="{65EB5A0B-FD6F-73F0-736C-A7F572B77B29}"/>
              </a:ext>
            </a:extLst>
          </p:cNvPr>
          <p:cNvGrpSpPr/>
          <p:nvPr/>
        </p:nvGrpSpPr>
        <p:grpSpPr>
          <a:xfrm>
            <a:off x="132914" y="235743"/>
            <a:ext cx="302856" cy="234615"/>
            <a:chOff x="1923675" y="1633650"/>
            <a:chExt cx="436000" cy="435975"/>
          </a:xfrm>
        </p:grpSpPr>
        <p:sp>
          <p:nvSpPr>
            <p:cNvPr id="5" name="Google Shape;928;p46">
              <a:extLst>
                <a:ext uri="{FF2B5EF4-FFF2-40B4-BE49-F238E27FC236}">
                  <a16:creationId xmlns:a16="http://schemas.microsoft.com/office/drawing/2014/main" id="{D9DE21DD-D0DB-A433-5B76-B8A971A81CF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p46">
              <a:extLst>
                <a:ext uri="{FF2B5EF4-FFF2-40B4-BE49-F238E27FC236}">
                  <a16:creationId xmlns:a16="http://schemas.microsoft.com/office/drawing/2014/main" id="{08F569C8-DDA7-6ED0-C79C-A31135826150}"/>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p46">
              <a:extLst>
                <a:ext uri="{FF2B5EF4-FFF2-40B4-BE49-F238E27FC236}">
                  <a16:creationId xmlns:a16="http://schemas.microsoft.com/office/drawing/2014/main" id="{B2CE6874-D2BD-4DB1-EFF1-BEB1298680B2}"/>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1;p46">
              <a:extLst>
                <a:ext uri="{FF2B5EF4-FFF2-40B4-BE49-F238E27FC236}">
                  <a16:creationId xmlns:a16="http://schemas.microsoft.com/office/drawing/2014/main" id="{1A1BD502-504E-C4CB-D7EB-FCA935493B68}"/>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46">
              <a:extLst>
                <a:ext uri="{FF2B5EF4-FFF2-40B4-BE49-F238E27FC236}">
                  <a16:creationId xmlns:a16="http://schemas.microsoft.com/office/drawing/2014/main" id="{057628FC-BE29-764E-D6EA-C7C1643E3BD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3;p46">
              <a:extLst>
                <a:ext uri="{FF2B5EF4-FFF2-40B4-BE49-F238E27FC236}">
                  <a16:creationId xmlns:a16="http://schemas.microsoft.com/office/drawing/2014/main" id="{7ABCD2D6-3E6D-5B8B-AFF0-0A843628E6B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2955D1DA-6D2E-2FB5-B373-AC7FB00A351E}"/>
              </a:ext>
            </a:extLst>
          </p:cNvPr>
          <p:cNvPicPr>
            <a:picLocks noChangeAspect="1"/>
          </p:cNvPicPr>
          <p:nvPr/>
        </p:nvPicPr>
        <p:blipFill>
          <a:blip r:embed="rId2"/>
          <a:stretch>
            <a:fillRect/>
          </a:stretch>
        </p:blipFill>
        <p:spPr>
          <a:xfrm>
            <a:off x="739697" y="1068429"/>
            <a:ext cx="7664605" cy="3154615"/>
          </a:xfrm>
          <a:prstGeom prst="rect">
            <a:avLst/>
          </a:prstGeom>
        </p:spPr>
      </p:pic>
      <p:sp>
        <p:nvSpPr>
          <p:cNvPr id="12" name="TextBox 11">
            <a:extLst>
              <a:ext uri="{FF2B5EF4-FFF2-40B4-BE49-F238E27FC236}">
                <a16:creationId xmlns:a16="http://schemas.microsoft.com/office/drawing/2014/main" id="{C2BBAEE4-8443-B36E-0FCB-836EF349FE13}"/>
              </a:ext>
            </a:extLst>
          </p:cNvPr>
          <p:cNvSpPr txBox="1"/>
          <p:nvPr/>
        </p:nvSpPr>
        <p:spPr>
          <a:xfrm>
            <a:off x="4136165" y="194244"/>
            <a:ext cx="5962008" cy="307777"/>
          </a:xfrm>
          <a:prstGeom prst="rect">
            <a:avLst/>
          </a:prstGeom>
          <a:noFill/>
        </p:spPr>
        <p:txBody>
          <a:bodyPr wrap="square" rtlCol="0">
            <a:spAutoFit/>
          </a:bodyPr>
          <a:lstStyle/>
          <a:p>
            <a:pPr algn="l"/>
            <a:r>
              <a:rPr lang="vi-VN" b="1" i="0">
                <a:effectLst/>
                <a:latin typeface="Roboto Condensed" panose="02000000000000000000" pitchFamily="2" charset="0"/>
                <a:ea typeface="Roboto Condensed" panose="02000000000000000000" pitchFamily="2" charset="0"/>
                <a:cs typeface="Roboto Condensed" panose="02000000000000000000" pitchFamily="2" charset="0"/>
              </a:rPr>
              <a:t>Mã hóa đầu cuối và mã hóa tầng giao vận khác nhau như thế nào?</a:t>
            </a:r>
          </a:p>
        </p:txBody>
      </p:sp>
    </p:spTree>
    <p:extLst>
      <p:ext uri="{BB962C8B-B14F-4D97-AF65-F5344CB8AC3E}">
        <p14:creationId xmlns:p14="http://schemas.microsoft.com/office/powerpoint/2010/main" val="2578347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7DCCB-39D6-7C96-AB9F-7CD2B7F60C4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12</a:t>
            </a:fld>
            <a:endParaRPr lang="en"/>
          </a:p>
        </p:txBody>
      </p:sp>
      <p:sp>
        <p:nvSpPr>
          <p:cNvPr id="3" name="Title 4">
            <a:extLst>
              <a:ext uri="{FF2B5EF4-FFF2-40B4-BE49-F238E27FC236}">
                <a16:creationId xmlns:a16="http://schemas.microsoft.com/office/drawing/2014/main" id="{38246A4F-218B-A550-BA4D-B1F9F0FA9E2D}"/>
              </a:ext>
            </a:extLst>
          </p:cNvPr>
          <p:cNvSpPr txBox="1">
            <a:spLocks/>
          </p:cNvSpPr>
          <p:nvPr/>
        </p:nvSpPr>
        <p:spPr>
          <a:xfrm>
            <a:off x="438529" y="13701"/>
            <a:ext cx="2133313" cy="70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E2EE là gì ?</a:t>
            </a:r>
          </a:p>
        </p:txBody>
      </p:sp>
      <p:grpSp>
        <p:nvGrpSpPr>
          <p:cNvPr id="4" name="Google Shape;927;p46">
            <a:extLst>
              <a:ext uri="{FF2B5EF4-FFF2-40B4-BE49-F238E27FC236}">
                <a16:creationId xmlns:a16="http://schemas.microsoft.com/office/drawing/2014/main" id="{65EB5A0B-FD6F-73F0-736C-A7F572B77B29}"/>
              </a:ext>
            </a:extLst>
          </p:cNvPr>
          <p:cNvGrpSpPr/>
          <p:nvPr/>
        </p:nvGrpSpPr>
        <p:grpSpPr>
          <a:xfrm>
            <a:off x="132914" y="235743"/>
            <a:ext cx="302856" cy="234615"/>
            <a:chOff x="1923675" y="1633650"/>
            <a:chExt cx="436000" cy="435975"/>
          </a:xfrm>
        </p:grpSpPr>
        <p:sp>
          <p:nvSpPr>
            <p:cNvPr id="5" name="Google Shape;928;p46">
              <a:extLst>
                <a:ext uri="{FF2B5EF4-FFF2-40B4-BE49-F238E27FC236}">
                  <a16:creationId xmlns:a16="http://schemas.microsoft.com/office/drawing/2014/main" id="{D9DE21DD-D0DB-A433-5B76-B8A971A81CF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p46">
              <a:extLst>
                <a:ext uri="{FF2B5EF4-FFF2-40B4-BE49-F238E27FC236}">
                  <a16:creationId xmlns:a16="http://schemas.microsoft.com/office/drawing/2014/main" id="{08F569C8-DDA7-6ED0-C79C-A31135826150}"/>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p46">
              <a:extLst>
                <a:ext uri="{FF2B5EF4-FFF2-40B4-BE49-F238E27FC236}">
                  <a16:creationId xmlns:a16="http://schemas.microsoft.com/office/drawing/2014/main" id="{B2CE6874-D2BD-4DB1-EFF1-BEB1298680B2}"/>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1;p46">
              <a:extLst>
                <a:ext uri="{FF2B5EF4-FFF2-40B4-BE49-F238E27FC236}">
                  <a16:creationId xmlns:a16="http://schemas.microsoft.com/office/drawing/2014/main" id="{1A1BD502-504E-C4CB-D7EB-FCA935493B68}"/>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46">
              <a:extLst>
                <a:ext uri="{FF2B5EF4-FFF2-40B4-BE49-F238E27FC236}">
                  <a16:creationId xmlns:a16="http://schemas.microsoft.com/office/drawing/2014/main" id="{057628FC-BE29-764E-D6EA-C7C1643E3BD2}"/>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3;p46">
              <a:extLst>
                <a:ext uri="{FF2B5EF4-FFF2-40B4-BE49-F238E27FC236}">
                  <a16:creationId xmlns:a16="http://schemas.microsoft.com/office/drawing/2014/main" id="{7ABCD2D6-3E6D-5B8B-AFF0-0A843628E6B5}"/>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a:extLst>
              <a:ext uri="{FF2B5EF4-FFF2-40B4-BE49-F238E27FC236}">
                <a16:creationId xmlns:a16="http://schemas.microsoft.com/office/drawing/2014/main" id="{EA2D1E59-02A6-6CE7-AC4F-C2E8EA6DE313}"/>
              </a:ext>
            </a:extLst>
          </p:cNvPr>
          <p:cNvPicPr>
            <a:picLocks noChangeAspect="1"/>
          </p:cNvPicPr>
          <p:nvPr/>
        </p:nvPicPr>
        <p:blipFill>
          <a:blip r:embed="rId2"/>
          <a:stretch>
            <a:fillRect/>
          </a:stretch>
        </p:blipFill>
        <p:spPr>
          <a:xfrm>
            <a:off x="0" y="1774931"/>
            <a:ext cx="1234547" cy="1531753"/>
          </a:xfrm>
          <a:prstGeom prst="rect">
            <a:avLst/>
          </a:prstGeom>
        </p:spPr>
      </p:pic>
      <p:sp>
        <p:nvSpPr>
          <p:cNvPr id="28" name="Arrow: Right 27">
            <a:extLst>
              <a:ext uri="{FF2B5EF4-FFF2-40B4-BE49-F238E27FC236}">
                <a16:creationId xmlns:a16="http://schemas.microsoft.com/office/drawing/2014/main" id="{2EEA9421-407F-01EC-84FD-D378A1F8EFFF}"/>
              </a:ext>
            </a:extLst>
          </p:cNvPr>
          <p:cNvSpPr/>
          <p:nvPr/>
        </p:nvSpPr>
        <p:spPr>
          <a:xfrm>
            <a:off x="1322278" y="2541928"/>
            <a:ext cx="2351309" cy="292085"/>
          </a:xfrm>
          <a:prstGeom prst="rightArrow">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B4611996-07DF-45A3-569A-0649E5748EC6}"/>
              </a:ext>
            </a:extLst>
          </p:cNvPr>
          <p:cNvSpPr/>
          <p:nvPr/>
        </p:nvSpPr>
        <p:spPr>
          <a:xfrm>
            <a:off x="5469314" y="2541178"/>
            <a:ext cx="2294501" cy="296946"/>
          </a:xfrm>
          <a:prstGeom prst="rightArrow">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1AF9150-8B37-D9E0-A5D8-B108D09F5535}"/>
              </a:ext>
            </a:extLst>
          </p:cNvPr>
          <p:cNvPicPr>
            <a:picLocks noChangeAspect="1"/>
          </p:cNvPicPr>
          <p:nvPr/>
        </p:nvPicPr>
        <p:blipFill>
          <a:blip r:embed="rId3"/>
          <a:stretch>
            <a:fillRect/>
          </a:stretch>
        </p:blipFill>
        <p:spPr>
          <a:xfrm>
            <a:off x="8065066" y="2026413"/>
            <a:ext cx="1036410" cy="1280271"/>
          </a:xfrm>
          <a:prstGeom prst="rect">
            <a:avLst/>
          </a:prstGeom>
        </p:spPr>
      </p:pic>
      <p:pic>
        <p:nvPicPr>
          <p:cNvPr id="35" name="Graphic 34" descr="Key with solid fill">
            <a:extLst>
              <a:ext uri="{FF2B5EF4-FFF2-40B4-BE49-F238E27FC236}">
                <a16:creationId xmlns:a16="http://schemas.microsoft.com/office/drawing/2014/main" id="{9B9BCE90-A251-8E73-7187-BFBDD4A0A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3692" y="2231500"/>
            <a:ext cx="459253" cy="459253"/>
          </a:xfrm>
          <a:prstGeom prst="rect">
            <a:avLst/>
          </a:prstGeom>
        </p:spPr>
      </p:pic>
      <p:pic>
        <p:nvPicPr>
          <p:cNvPr id="36" name="Graphic 35" descr="Key with solid fill">
            <a:extLst>
              <a:ext uri="{FF2B5EF4-FFF2-40B4-BE49-F238E27FC236}">
                <a16:creationId xmlns:a16="http://schemas.microsoft.com/office/drawing/2014/main" id="{90AEAEE0-4FA3-BD5E-C554-D1B02F86D4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3811" y="2268662"/>
            <a:ext cx="459253" cy="459253"/>
          </a:xfrm>
          <a:prstGeom prst="rect">
            <a:avLst/>
          </a:prstGeom>
        </p:spPr>
      </p:pic>
      <p:pic>
        <p:nvPicPr>
          <p:cNvPr id="39" name="Graphic 38" descr="Key with solid fill">
            <a:extLst>
              <a:ext uri="{FF2B5EF4-FFF2-40B4-BE49-F238E27FC236}">
                <a16:creationId xmlns:a16="http://schemas.microsoft.com/office/drawing/2014/main" id="{6769C194-D14C-96DE-7132-8521496203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1524" y="2268662"/>
            <a:ext cx="459253" cy="459253"/>
          </a:xfrm>
          <a:prstGeom prst="rect">
            <a:avLst/>
          </a:prstGeom>
        </p:spPr>
      </p:pic>
      <p:pic>
        <p:nvPicPr>
          <p:cNvPr id="40" name="Graphic 39" descr="Key with solid fill">
            <a:extLst>
              <a:ext uri="{FF2B5EF4-FFF2-40B4-BE49-F238E27FC236}">
                <a16:creationId xmlns:a16="http://schemas.microsoft.com/office/drawing/2014/main" id="{15F6FD65-8D4D-F58F-6B32-CEC2384D2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35118" y="2297085"/>
            <a:ext cx="459253" cy="459253"/>
          </a:xfrm>
          <a:prstGeom prst="rect">
            <a:avLst/>
          </a:prstGeom>
        </p:spPr>
      </p:pic>
      <p:pic>
        <p:nvPicPr>
          <p:cNvPr id="45" name="Picture 44">
            <a:extLst>
              <a:ext uri="{FF2B5EF4-FFF2-40B4-BE49-F238E27FC236}">
                <a16:creationId xmlns:a16="http://schemas.microsoft.com/office/drawing/2014/main" id="{A56CF7F2-1F33-4BBC-5011-574CEE9369FF}"/>
              </a:ext>
            </a:extLst>
          </p:cNvPr>
          <p:cNvPicPr>
            <a:picLocks noChangeAspect="1"/>
          </p:cNvPicPr>
          <p:nvPr/>
        </p:nvPicPr>
        <p:blipFill>
          <a:blip r:embed="rId8"/>
          <a:stretch>
            <a:fillRect/>
          </a:stretch>
        </p:blipFill>
        <p:spPr>
          <a:xfrm>
            <a:off x="119667" y="1489448"/>
            <a:ext cx="967824" cy="548688"/>
          </a:xfrm>
          <a:prstGeom prst="rect">
            <a:avLst/>
          </a:prstGeom>
        </p:spPr>
      </p:pic>
      <p:pic>
        <p:nvPicPr>
          <p:cNvPr id="33" name="Graphic 32" descr="Lock with solid fill">
            <a:extLst>
              <a:ext uri="{FF2B5EF4-FFF2-40B4-BE49-F238E27FC236}">
                <a16:creationId xmlns:a16="http://schemas.microsoft.com/office/drawing/2014/main" id="{03508924-EFE1-3C90-BF4A-2B29713D5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3401" y="2573038"/>
            <a:ext cx="383055" cy="383055"/>
          </a:xfrm>
          <a:prstGeom prst="rect">
            <a:avLst/>
          </a:prstGeom>
        </p:spPr>
      </p:pic>
      <p:pic>
        <p:nvPicPr>
          <p:cNvPr id="37" name="Graphic 36" descr="Lock with solid fill">
            <a:extLst>
              <a:ext uri="{FF2B5EF4-FFF2-40B4-BE49-F238E27FC236}">
                <a16:creationId xmlns:a16="http://schemas.microsoft.com/office/drawing/2014/main" id="{833B9DB5-BF8E-C32F-70AF-731402F1A9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2230" y="2602322"/>
            <a:ext cx="383055" cy="383055"/>
          </a:xfrm>
          <a:prstGeom prst="rect">
            <a:avLst/>
          </a:prstGeom>
        </p:spPr>
      </p:pic>
      <p:pic>
        <p:nvPicPr>
          <p:cNvPr id="38" name="Graphic 37" descr="Lock with solid fill">
            <a:extLst>
              <a:ext uri="{FF2B5EF4-FFF2-40B4-BE49-F238E27FC236}">
                <a16:creationId xmlns:a16="http://schemas.microsoft.com/office/drawing/2014/main" id="{1BADAB74-E820-12A1-DE87-91914A9E60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2838" y="2573037"/>
            <a:ext cx="383055" cy="383055"/>
          </a:xfrm>
          <a:prstGeom prst="rect">
            <a:avLst/>
          </a:prstGeom>
        </p:spPr>
      </p:pic>
      <p:pic>
        <p:nvPicPr>
          <p:cNvPr id="47" name="Picture 46">
            <a:extLst>
              <a:ext uri="{FF2B5EF4-FFF2-40B4-BE49-F238E27FC236}">
                <a16:creationId xmlns:a16="http://schemas.microsoft.com/office/drawing/2014/main" id="{E714D9F3-40AA-0EE9-BFE9-514593D1A02E}"/>
              </a:ext>
            </a:extLst>
          </p:cNvPr>
          <p:cNvPicPr>
            <a:picLocks noChangeAspect="1"/>
          </p:cNvPicPr>
          <p:nvPr/>
        </p:nvPicPr>
        <p:blipFill>
          <a:blip r:embed="rId8"/>
          <a:stretch>
            <a:fillRect/>
          </a:stretch>
        </p:blipFill>
        <p:spPr>
          <a:xfrm>
            <a:off x="4690984" y="1728287"/>
            <a:ext cx="596032" cy="337908"/>
          </a:xfrm>
          <a:prstGeom prst="rect">
            <a:avLst/>
          </a:prstGeom>
        </p:spPr>
      </p:pic>
      <p:pic>
        <p:nvPicPr>
          <p:cNvPr id="48" name="Graphic 47" descr="Key with solid fill">
            <a:extLst>
              <a:ext uri="{FF2B5EF4-FFF2-40B4-BE49-F238E27FC236}">
                <a16:creationId xmlns:a16="http://schemas.microsoft.com/office/drawing/2014/main" id="{E1BAC0E7-555D-1234-3E9F-3BCA82544E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094" y="2234899"/>
            <a:ext cx="459253" cy="459253"/>
          </a:xfrm>
          <a:prstGeom prst="rect">
            <a:avLst/>
          </a:prstGeom>
        </p:spPr>
      </p:pic>
      <p:pic>
        <p:nvPicPr>
          <p:cNvPr id="31" name="Graphic 30" descr="Lock with solid fill">
            <a:extLst>
              <a:ext uri="{FF2B5EF4-FFF2-40B4-BE49-F238E27FC236}">
                <a16:creationId xmlns:a16="http://schemas.microsoft.com/office/drawing/2014/main" id="{5F28479B-EA37-F93E-DF41-30F820E607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6165" y="2601572"/>
            <a:ext cx="383055" cy="383055"/>
          </a:xfrm>
          <a:prstGeom prst="rect">
            <a:avLst/>
          </a:prstGeom>
        </p:spPr>
      </p:pic>
      <p:sp>
        <p:nvSpPr>
          <p:cNvPr id="42" name="Arrow: Right 41">
            <a:extLst>
              <a:ext uri="{FF2B5EF4-FFF2-40B4-BE49-F238E27FC236}">
                <a16:creationId xmlns:a16="http://schemas.microsoft.com/office/drawing/2014/main" id="{93FA581D-36EC-96D2-436F-42B8C5E7BB53}"/>
              </a:ext>
            </a:extLst>
          </p:cNvPr>
          <p:cNvSpPr/>
          <p:nvPr/>
        </p:nvSpPr>
        <p:spPr>
          <a:xfrm>
            <a:off x="1003980" y="2605450"/>
            <a:ext cx="7136039" cy="163358"/>
          </a:xfrm>
          <a:prstGeom prst="rightArrow">
            <a:avLst/>
          </a:prstGeom>
          <a:solidFill>
            <a:srgbClr val="E16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E86C24D-C5CE-E2A5-22CD-01A167D491FB}"/>
              </a:ext>
            </a:extLst>
          </p:cNvPr>
          <p:cNvPicPr>
            <a:picLocks noChangeAspect="1"/>
          </p:cNvPicPr>
          <p:nvPr/>
        </p:nvPicPr>
        <p:blipFill rotWithShape="1">
          <a:blip r:embed="rId15"/>
          <a:srcRect l="13612" t="14792" r="11435" b="16001"/>
          <a:stretch/>
        </p:blipFill>
        <p:spPr>
          <a:xfrm>
            <a:off x="3767313" y="2116055"/>
            <a:ext cx="1519703" cy="971033"/>
          </a:xfrm>
          <a:prstGeom prst="rect">
            <a:avLst/>
          </a:prstGeom>
        </p:spPr>
      </p:pic>
      <p:pic>
        <p:nvPicPr>
          <p:cNvPr id="49" name="Graphic 48" descr="Lock with solid fill">
            <a:extLst>
              <a:ext uri="{FF2B5EF4-FFF2-40B4-BE49-F238E27FC236}">
                <a16:creationId xmlns:a16="http://schemas.microsoft.com/office/drawing/2014/main" id="{467BAFCB-338E-4E1B-C88B-AFD321F517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4768" y="2618096"/>
            <a:ext cx="383055" cy="383055"/>
          </a:xfrm>
          <a:prstGeom prst="rect">
            <a:avLst/>
          </a:prstGeom>
        </p:spPr>
      </p:pic>
      <p:pic>
        <p:nvPicPr>
          <p:cNvPr id="50" name="Graphic 49" descr="Key with solid fill">
            <a:extLst>
              <a:ext uri="{FF2B5EF4-FFF2-40B4-BE49-F238E27FC236}">
                <a16:creationId xmlns:a16="http://schemas.microsoft.com/office/drawing/2014/main" id="{95378263-4B3A-E90B-7192-6BC163B376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16113" y="2231500"/>
            <a:ext cx="459253" cy="459253"/>
          </a:xfrm>
          <a:prstGeom prst="rect">
            <a:avLst/>
          </a:prstGeom>
        </p:spPr>
      </p:pic>
      <p:pic>
        <p:nvPicPr>
          <p:cNvPr id="51" name="Graphic 50" descr="Lock with solid fill">
            <a:extLst>
              <a:ext uri="{FF2B5EF4-FFF2-40B4-BE49-F238E27FC236}">
                <a16:creationId xmlns:a16="http://schemas.microsoft.com/office/drawing/2014/main" id="{057E838F-787A-CC83-0EAC-D14B74D41B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09261" y="2618096"/>
            <a:ext cx="383055" cy="383055"/>
          </a:xfrm>
          <a:prstGeom prst="rect">
            <a:avLst/>
          </a:prstGeom>
        </p:spPr>
      </p:pic>
      <p:sp>
        <p:nvSpPr>
          <p:cNvPr id="52" name="TextBox 51">
            <a:extLst>
              <a:ext uri="{FF2B5EF4-FFF2-40B4-BE49-F238E27FC236}">
                <a16:creationId xmlns:a16="http://schemas.microsoft.com/office/drawing/2014/main" id="{2EBD139F-069D-AFE2-E462-125808537FD2}"/>
              </a:ext>
            </a:extLst>
          </p:cNvPr>
          <p:cNvSpPr txBox="1"/>
          <p:nvPr/>
        </p:nvSpPr>
        <p:spPr>
          <a:xfrm>
            <a:off x="3669427" y="3221516"/>
            <a:ext cx="2043113" cy="400110"/>
          </a:xfrm>
          <a:prstGeom prst="rect">
            <a:avLst/>
          </a:prstGeom>
          <a:noFill/>
        </p:spPr>
        <p:txBody>
          <a:bodyPr wrap="square" rtlCol="0">
            <a:spAutoFit/>
          </a:bodyPr>
          <a:lstStyle/>
          <a:p>
            <a:r>
              <a:rPr lang="en-US" sz="2000">
                <a:latin typeface="Roboto Condensed" panose="02000000000000000000" pitchFamily="2" charset="0"/>
                <a:ea typeface="Roboto Condensed" panose="02000000000000000000" pitchFamily="2" charset="0"/>
                <a:cs typeface="Roboto Condensed" panose="02000000000000000000" pitchFamily="2" charset="0"/>
              </a:rPr>
              <a:t>Server/cloud</a:t>
            </a:r>
          </a:p>
        </p:txBody>
      </p:sp>
      <p:sp>
        <p:nvSpPr>
          <p:cNvPr id="53" name="TextBox 52">
            <a:extLst>
              <a:ext uri="{FF2B5EF4-FFF2-40B4-BE49-F238E27FC236}">
                <a16:creationId xmlns:a16="http://schemas.microsoft.com/office/drawing/2014/main" id="{A125FC20-AE39-050D-2970-F74C9BE825F3}"/>
              </a:ext>
            </a:extLst>
          </p:cNvPr>
          <p:cNvSpPr txBox="1"/>
          <p:nvPr/>
        </p:nvSpPr>
        <p:spPr>
          <a:xfrm>
            <a:off x="702638" y="3985236"/>
            <a:ext cx="7566758" cy="400110"/>
          </a:xfrm>
          <a:prstGeom prst="rect">
            <a:avLst/>
          </a:prstGeom>
          <a:noFill/>
        </p:spPr>
        <p:txBody>
          <a:bodyPr wrap="square" rtlCol="0">
            <a:spAutoFit/>
          </a:bodyPr>
          <a:lstStyle/>
          <a:p>
            <a:r>
              <a:rPr lang="en-US" sz="2000">
                <a:latin typeface="Roboto Condensed" panose="02000000000000000000" pitchFamily="2" charset="0"/>
                <a:ea typeface="Roboto Condensed" panose="02000000000000000000" pitchFamily="2" charset="0"/>
                <a:cs typeface="Roboto Condensed" panose="02000000000000000000" pitchFamily="2" charset="0"/>
                <a:sym typeface="Wingdings" panose="05000000000000000000" pitchFamily="2" charset="2"/>
              </a:rPr>
              <a:t> </a:t>
            </a:r>
            <a:r>
              <a:rPr lang="en-US" sz="2000">
                <a:latin typeface="Roboto Condensed" panose="02000000000000000000" pitchFamily="2" charset="0"/>
                <a:ea typeface="Roboto Condensed" panose="02000000000000000000" pitchFamily="2" charset="0"/>
                <a:cs typeface="Roboto Condensed" panose="02000000000000000000" pitchFamily="2" charset="0"/>
              </a:rPr>
              <a:t>Bên thứ ba không thể xem được thông điệp đã được mã hóa</a:t>
            </a:r>
          </a:p>
        </p:txBody>
      </p:sp>
      <p:sp>
        <p:nvSpPr>
          <p:cNvPr id="54" name="TextBox 53">
            <a:extLst>
              <a:ext uri="{FF2B5EF4-FFF2-40B4-BE49-F238E27FC236}">
                <a16:creationId xmlns:a16="http://schemas.microsoft.com/office/drawing/2014/main" id="{42942848-6994-13EF-A55B-4A1244143CDB}"/>
              </a:ext>
            </a:extLst>
          </p:cNvPr>
          <p:cNvSpPr txBox="1"/>
          <p:nvPr/>
        </p:nvSpPr>
        <p:spPr>
          <a:xfrm>
            <a:off x="6749693" y="264700"/>
            <a:ext cx="1519703" cy="307777"/>
          </a:xfrm>
          <a:prstGeom prst="rect">
            <a:avLst/>
          </a:prstGeom>
          <a:noFill/>
        </p:spPr>
        <p:txBody>
          <a:bodyPr wrap="square" rtlCol="0">
            <a:spAutoFit/>
          </a:bodyPr>
          <a:lstStyle/>
          <a:p>
            <a:pPr algn="l"/>
            <a:r>
              <a:rPr lang="vi-VN" b="1" i="0">
                <a:effectLst/>
                <a:latin typeface="Roboto Condensed" panose="02000000000000000000" pitchFamily="2" charset="0"/>
                <a:ea typeface="Roboto Condensed" panose="02000000000000000000" pitchFamily="2" charset="0"/>
                <a:cs typeface="Roboto Condensed" panose="02000000000000000000" pitchFamily="2" charset="0"/>
              </a:rPr>
              <a:t>Mã hóa đầu cuối</a:t>
            </a:r>
          </a:p>
        </p:txBody>
      </p:sp>
      <p:pic>
        <p:nvPicPr>
          <p:cNvPr id="55" name="Picture 54">
            <a:extLst>
              <a:ext uri="{FF2B5EF4-FFF2-40B4-BE49-F238E27FC236}">
                <a16:creationId xmlns:a16="http://schemas.microsoft.com/office/drawing/2014/main" id="{13D1D75E-7B1C-81CD-3944-400F695B7C84}"/>
              </a:ext>
            </a:extLst>
          </p:cNvPr>
          <p:cNvPicPr>
            <a:picLocks noChangeAspect="1"/>
          </p:cNvPicPr>
          <p:nvPr/>
        </p:nvPicPr>
        <p:blipFill>
          <a:blip r:embed="rId8"/>
          <a:stretch>
            <a:fillRect/>
          </a:stretch>
        </p:blipFill>
        <p:spPr>
          <a:xfrm>
            <a:off x="8154450" y="1544651"/>
            <a:ext cx="855817" cy="485188"/>
          </a:xfrm>
          <a:prstGeom prst="rect">
            <a:avLst/>
          </a:prstGeom>
        </p:spPr>
      </p:pic>
      <p:pic>
        <p:nvPicPr>
          <p:cNvPr id="57" name="Picture 56">
            <a:extLst>
              <a:ext uri="{FF2B5EF4-FFF2-40B4-BE49-F238E27FC236}">
                <a16:creationId xmlns:a16="http://schemas.microsoft.com/office/drawing/2014/main" id="{97277C51-EAFD-7ABC-0D81-76EE1598BDFD}"/>
              </a:ext>
            </a:extLst>
          </p:cNvPr>
          <p:cNvPicPr>
            <a:picLocks noChangeAspect="1"/>
          </p:cNvPicPr>
          <p:nvPr/>
        </p:nvPicPr>
        <p:blipFill>
          <a:blip r:embed="rId18"/>
          <a:stretch>
            <a:fillRect/>
          </a:stretch>
        </p:blipFill>
        <p:spPr>
          <a:xfrm>
            <a:off x="7798982" y="3091424"/>
            <a:ext cx="655377" cy="495343"/>
          </a:xfrm>
          <a:prstGeom prst="rect">
            <a:avLst/>
          </a:prstGeom>
        </p:spPr>
      </p:pic>
    </p:spTree>
    <p:extLst>
      <p:ext uri="{BB962C8B-B14F-4D97-AF65-F5344CB8AC3E}">
        <p14:creationId xmlns:p14="http://schemas.microsoft.com/office/powerpoint/2010/main" val="266031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80">
                                          <p:stCondLst>
                                            <p:cond delay="0"/>
                                          </p:stCondLst>
                                        </p:cTn>
                                        <p:tgtEl>
                                          <p:spTgt spid="47"/>
                                        </p:tgtEl>
                                      </p:cBhvr>
                                    </p:animEffect>
                                    <p:anim calcmode="lin" valueType="num">
                                      <p:cBhvr>
                                        <p:cTn id="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3" dur="26">
                                          <p:stCondLst>
                                            <p:cond delay="650"/>
                                          </p:stCondLst>
                                        </p:cTn>
                                        <p:tgtEl>
                                          <p:spTgt spid="47"/>
                                        </p:tgtEl>
                                      </p:cBhvr>
                                      <p:to x="100000" y="60000"/>
                                    </p:animScale>
                                    <p:animScale>
                                      <p:cBhvr>
                                        <p:cTn id="14" dur="166" decel="50000">
                                          <p:stCondLst>
                                            <p:cond delay="676"/>
                                          </p:stCondLst>
                                        </p:cTn>
                                        <p:tgtEl>
                                          <p:spTgt spid="47"/>
                                        </p:tgtEl>
                                      </p:cBhvr>
                                      <p:to x="100000" y="100000"/>
                                    </p:animScale>
                                    <p:animScale>
                                      <p:cBhvr>
                                        <p:cTn id="15" dur="26">
                                          <p:stCondLst>
                                            <p:cond delay="1312"/>
                                          </p:stCondLst>
                                        </p:cTn>
                                        <p:tgtEl>
                                          <p:spTgt spid="47"/>
                                        </p:tgtEl>
                                      </p:cBhvr>
                                      <p:to x="100000" y="80000"/>
                                    </p:animScale>
                                    <p:animScale>
                                      <p:cBhvr>
                                        <p:cTn id="16" dur="166" decel="50000">
                                          <p:stCondLst>
                                            <p:cond delay="1338"/>
                                          </p:stCondLst>
                                        </p:cTn>
                                        <p:tgtEl>
                                          <p:spTgt spid="47"/>
                                        </p:tgtEl>
                                      </p:cBhvr>
                                      <p:to x="100000" y="100000"/>
                                    </p:animScale>
                                    <p:animScale>
                                      <p:cBhvr>
                                        <p:cTn id="17" dur="26">
                                          <p:stCondLst>
                                            <p:cond delay="1642"/>
                                          </p:stCondLst>
                                        </p:cTn>
                                        <p:tgtEl>
                                          <p:spTgt spid="47"/>
                                        </p:tgtEl>
                                      </p:cBhvr>
                                      <p:to x="100000" y="90000"/>
                                    </p:animScale>
                                    <p:animScale>
                                      <p:cBhvr>
                                        <p:cTn id="18" dur="166" decel="50000">
                                          <p:stCondLst>
                                            <p:cond delay="1668"/>
                                          </p:stCondLst>
                                        </p:cTn>
                                        <p:tgtEl>
                                          <p:spTgt spid="47"/>
                                        </p:tgtEl>
                                      </p:cBhvr>
                                      <p:to x="100000" y="100000"/>
                                    </p:animScale>
                                    <p:animScale>
                                      <p:cBhvr>
                                        <p:cTn id="19" dur="26">
                                          <p:stCondLst>
                                            <p:cond delay="1808"/>
                                          </p:stCondLst>
                                        </p:cTn>
                                        <p:tgtEl>
                                          <p:spTgt spid="47"/>
                                        </p:tgtEl>
                                      </p:cBhvr>
                                      <p:to x="100000" y="95000"/>
                                    </p:animScale>
                                    <p:animScale>
                                      <p:cBhvr>
                                        <p:cTn id="20" dur="166" decel="50000">
                                          <p:stCondLst>
                                            <p:cond delay="1834"/>
                                          </p:stCondLst>
                                        </p:cTn>
                                        <p:tgtEl>
                                          <p:spTgt spid="4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80">
                                          <p:stCondLst>
                                            <p:cond delay="0"/>
                                          </p:stCondLst>
                                        </p:cTn>
                                        <p:tgtEl>
                                          <p:spTgt spid="55"/>
                                        </p:tgtEl>
                                      </p:cBhvr>
                                    </p:animEffect>
                                    <p:anim calcmode="lin" valueType="num">
                                      <p:cBhvr>
                                        <p:cTn id="26"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31" dur="26">
                                          <p:stCondLst>
                                            <p:cond delay="650"/>
                                          </p:stCondLst>
                                        </p:cTn>
                                        <p:tgtEl>
                                          <p:spTgt spid="55"/>
                                        </p:tgtEl>
                                      </p:cBhvr>
                                      <p:to x="100000" y="60000"/>
                                    </p:animScale>
                                    <p:animScale>
                                      <p:cBhvr>
                                        <p:cTn id="32" dur="166" decel="50000">
                                          <p:stCondLst>
                                            <p:cond delay="676"/>
                                          </p:stCondLst>
                                        </p:cTn>
                                        <p:tgtEl>
                                          <p:spTgt spid="55"/>
                                        </p:tgtEl>
                                      </p:cBhvr>
                                      <p:to x="100000" y="100000"/>
                                    </p:animScale>
                                    <p:animScale>
                                      <p:cBhvr>
                                        <p:cTn id="33" dur="26">
                                          <p:stCondLst>
                                            <p:cond delay="1312"/>
                                          </p:stCondLst>
                                        </p:cTn>
                                        <p:tgtEl>
                                          <p:spTgt spid="55"/>
                                        </p:tgtEl>
                                      </p:cBhvr>
                                      <p:to x="100000" y="80000"/>
                                    </p:animScale>
                                    <p:animScale>
                                      <p:cBhvr>
                                        <p:cTn id="34" dur="166" decel="50000">
                                          <p:stCondLst>
                                            <p:cond delay="1338"/>
                                          </p:stCondLst>
                                        </p:cTn>
                                        <p:tgtEl>
                                          <p:spTgt spid="55"/>
                                        </p:tgtEl>
                                      </p:cBhvr>
                                      <p:to x="100000" y="100000"/>
                                    </p:animScale>
                                    <p:animScale>
                                      <p:cBhvr>
                                        <p:cTn id="35" dur="26">
                                          <p:stCondLst>
                                            <p:cond delay="1642"/>
                                          </p:stCondLst>
                                        </p:cTn>
                                        <p:tgtEl>
                                          <p:spTgt spid="55"/>
                                        </p:tgtEl>
                                      </p:cBhvr>
                                      <p:to x="100000" y="90000"/>
                                    </p:animScale>
                                    <p:animScale>
                                      <p:cBhvr>
                                        <p:cTn id="36" dur="166" decel="50000">
                                          <p:stCondLst>
                                            <p:cond delay="1668"/>
                                          </p:stCondLst>
                                        </p:cTn>
                                        <p:tgtEl>
                                          <p:spTgt spid="55"/>
                                        </p:tgtEl>
                                      </p:cBhvr>
                                      <p:to x="100000" y="100000"/>
                                    </p:animScale>
                                    <p:animScale>
                                      <p:cBhvr>
                                        <p:cTn id="37" dur="26">
                                          <p:stCondLst>
                                            <p:cond delay="1808"/>
                                          </p:stCondLst>
                                        </p:cTn>
                                        <p:tgtEl>
                                          <p:spTgt spid="55"/>
                                        </p:tgtEl>
                                      </p:cBhvr>
                                      <p:to x="100000" y="95000"/>
                                    </p:animScale>
                                    <p:animScale>
                                      <p:cBhvr>
                                        <p:cTn id="38" dur="166" decel="50000">
                                          <p:stCondLst>
                                            <p:cond delay="1834"/>
                                          </p:stCondLst>
                                        </p:cTn>
                                        <p:tgtEl>
                                          <p:spTgt spid="5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7DE562-1A76-5FC8-3945-97867884D022}"/>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13</a:t>
            </a:fld>
            <a:endParaRPr lang="en"/>
          </a:p>
        </p:txBody>
      </p:sp>
      <p:sp>
        <p:nvSpPr>
          <p:cNvPr id="3" name="Title 4">
            <a:extLst>
              <a:ext uri="{FF2B5EF4-FFF2-40B4-BE49-F238E27FC236}">
                <a16:creationId xmlns:a16="http://schemas.microsoft.com/office/drawing/2014/main" id="{A1787889-2FDB-8334-35A2-763B2D4617B6}"/>
              </a:ext>
            </a:extLst>
          </p:cNvPr>
          <p:cNvSpPr txBox="1">
            <a:spLocks/>
          </p:cNvSpPr>
          <p:nvPr/>
        </p:nvSpPr>
        <p:spPr>
          <a:xfrm>
            <a:off x="438529" y="13701"/>
            <a:ext cx="2133313" cy="70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vi-VN" sz="1800"/>
              <a:t>Hướng tiếp cận</a:t>
            </a:r>
            <a:endParaRPr lang="en-US" sz="1800"/>
          </a:p>
        </p:txBody>
      </p:sp>
      <p:grpSp>
        <p:nvGrpSpPr>
          <p:cNvPr id="4" name="Google Shape;927;p46">
            <a:extLst>
              <a:ext uri="{FF2B5EF4-FFF2-40B4-BE49-F238E27FC236}">
                <a16:creationId xmlns:a16="http://schemas.microsoft.com/office/drawing/2014/main" id="{95CEDAB3-4AF9-DADB-F8AC-EFED45667093}"/>
              </a:ext>
            </a:extLst>
          </p:cNvPr>
          <p:cNvGrpSpPr/>
          <p:nvPr/>
        </p:nvGrpSpPr>
        <p:grpSpPr>
          <a:xfrm>
            <a:off x="132914" y="235743"/>
            <a:ext cx="302856" cy="234615"/>
            <a:chOff x="1923675" y="1633650"/>
            <a:chExt cx="436000" cy="435975"/>
          </a:xfrm>
        </p:grpSpPr>
        <p:sp>
          <p:nvSpPr>
            <p:cNvPr id="5" name="Google Shape;928;p46">
              <a:extLst>
                <a:ext uri="{FF2B5EF4-FFF2-40B4-BE49-F238E27FC236}">
                  <a16:creationId xmlns:a16="http://schemas.microsoft.com/office/drawing/2014/main" id="{E28E1D03-5D1B-F9C2-6D6D-43DC126502F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p46">
              <a:extLst>
                <a:ext uri="{FF2B5EF4-FFF2-40B4-BE49-F238E27FC236}">
                  <a16:creationId xmlns:a16="http://schemas.microsoft.com/office/drawing/2014/main" id="{7A9D7BEC-A5AA-EF99-F218-A10936670A4A}"/>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p46">
              <a:extLst>
                <a:ext uri="{FF2B5EF4-FFF2-40B4-BE49-F238E27FC236}">
                  <a16:creationId xmlns:a16="http://schemas.microsoft.com/office/drawing/2014/main" id="{D73EC456-1CB7-2498-81A2-B798EFCD5221}"/>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1;p46">
              <a:extLst>
                <a:ext uri="{FF2B5EF4-FFF2-40B4-BE49-F238E27FC236}">
                  <a16:creationId xmlns:a16="http://schemas.microsoft.com/office/drawing/2014/main" id="{0CCE22FF-F28B-AB69-980F-06AE9A090ADA}"/>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46">
              <a:extLst>
                <a:ext uri="{FF2B5EF4-FFF2-40B4-BE49-F238E27FC236}">
                  <a16:creationId xmlns:a16="http://schemas.microsoft.com/office/drawing/2014/main" id="{367E1BDD-E156-806C-25BC-E29AD023C39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3;p46">
              <a:extLst>
                <a:ext uri="{FF2B5EF4-FFF2-40B4-BE49-F238E27FC236}">
                  <a16:creationId xmlns:a16="http://schemas.microsoft.com/office/drawing/2014/main" id="{5095F4D3-F00F-FC84-0513-97CE5BEA3CB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7D802DA-1254-88D3-1232-4BA8A87CE39B}"/>
              </a:ext>
            </a:extLst>
          </p:cNvPr>
          <p:cNvSpPr txBox="1"/>
          <p:nvPr/>
        </p:nvSpPr>
        <p:spPr>
          <a:xfrm>
            <a:off x="118744" y="678211"/>
            <a:ext cx="4149154" cy="523220"/>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1. Sử dụng các công cụ và dịch vụ mã hóa được cung cấp bởi các nhà cung cấp dịch vụ lớn:</a:t>
            </a:r>
          </a:p>
        </p:txBody>
      </p:sp>
      <p:sp>
        <p:nvSpPr>
          <p:cNvPr id="12" name="TextBox 11">
            <a:extLst>
              <a:ext uri="{FF2B5EF4-FFF2-40B4-BE49-F238E27FC236}">
                <a16:creationId xmlns:a16="http://schemas.microsoft.com/office/drawing/2014/main" id="{A61EE6DC-B055-EF7C-B04D-9736F19136AE}"/>
              </a:ext>
            </a:extLst>
          </p:cNvPr>
          <p:cNvSpPr txBox="1"/>
          <p:nvPr/>
        </p:nvSpPr>
        <p:spPr>
          <a:xfrm>
            <a:off x="199754" y="3466949"/>
            <a:ext cx="3774026" cy="1169551"/>
          </a:xfrm>
          <a:prstGeom prst="rect">
            <a:avLst/>
          </a:prstGeom>
          <a:noFill/>
        </p:spPr>
        <p:txBody>
          <a:bodyPr wrap="square" rtlCol="0">
            <a:spAutoFit/>
          </a:bodyPr>
          <a:lstStyle/>
          <a:p>
            <a:r>
              <a:rPr lang="vi-VN" b="0"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Nhiều nhà cung cấp dịch vụ lớn như Google, Microsoft, Amazon đều cung cấp các công cụ và dịch vụ mã hóa đầu cuối cho người dùng, giúp người dùng dễ dàng triển khai và sử dụng mã hóa đầu cuối một cách dễ dàng.</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a:extLst>
              <a:ext uri="{FF2B5EF4-FFF2-40B4-BE49-F238E27FC236}">
                <a16:creationId xmlns:a16="http://schemas.microsoft.com/office/drawing/2014/main" id="{ED767900-7D39-4A79-3031-476CCF08A4CD}"/>
              </a:ext>
            </a:extLst>
          </p:cNvPr>
          <p:cNvSpPr txBox="1"/>
          <p:nvPr/>
        </p:nvSpPr>
        <p:spPr>
          <a:xfrm>
            <a:off x="4861933" y="678211"/>
            <a:ext cx="2976046" cy="307777"/>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2. Mã hóa đầu cuối trên đa nền tảng:</a:t>
            </a:r>
          </a:p>
        </p:txBody>
      </p:sp>
      <p:sp>
        <p:nvSpPr>
          <p:cNvPr id="22" name="TextBox 21">
            <a:extLst>
              <a:ext uri="{FF2B5EF4-FFF2-40B4-BE49-F238E27FC236}">
                <a16:creationId xmlns:a16="http://schemas.microsoft.com/office/drawing/2014/main" id="{E3A57C04-BB7D-27D5-E9FD-88FF55BD6F57}"/>
              </a:ext>
            </a:extLst>
          </p:cNvPr>
          <p:cNvSpPr txBox="1"/>
          <p:nvPr/>
        </p:nvSpPr>
        <p:spPr>
          <a:xfrm>
            <a:off x="4861933" y="3466949"/>
            <a:ext cx="4093692" cy="954107"/>
          </a:xfrm>
          <a:prstGeom prst="rect">
            <a:avLst/>
          </a:prstGeom>
          <a:noFill/>
        </p:spPr>
        <p:txBody>
          <a:bodyPr wrap="square" rtlCol="0">
            <a:spAutoFit/>
          </a:bodyPr>
          <a:lstStyle/>
          <a:p>
            <a:r>
              <a:rPr lang="vi-VN" b="0"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Một số ứng dụng mã hóa đầu cuối đã được thiết kế để chạy trên đa nền tảng như Signal Protocol, thích hợp cho việc sử dụng trên điện thoại, máy tính bảng, máy tính, v.v.</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30" name="Group 29">
            <a:extLst>
              <a:ext uri="{FF2B5EF4-FFF2-40B4-BE49-F238E27FC236}">
                <a16:creationId xmlns:a16="http://schemas.microsoft.com/office/drawing/2014/main" id="{CC1ADC41-6F98-313F-637D-81E9F06CA4CB}"/>
              </a:ext>
            </a:extLst>
          </p:cNvPr>
          <p:cNvGrpSpPr/>
          <p:nvPr/>
        </p:nvGrpSpPr>
        <p:grpSpPr>
          <a:xfrm>
            <a:off x="5049535" y="1221692"/>
            <a:ext cx="3428553" cy="2125670"/>
            <a:chOff x="4724400" y="1142527"/>
            <a:chExt cx="3985260" cy="2595679"/>
          </a:xfrm>
        </p:grpSpPr>
        <p:pic>
          <p:nvPicPr>
            <p:cNvPr id="23" name="Picture 4" descr="5 Tips to Optimizing Your Website to Work Across Multiple Devices | Latest  Updates and Trends on Web and Mobile App Solutions">
              <a:extLst>
                <a:ext uri="{FF2B5EF4-FFF2-40B4-BE49-F238E27FC236}">
                  <a16:creationId xmlns:a16="http://schemas.microsoft.com/office/drawing/2014/main" id="{0B46048B-8C18-5BB2-39F6-5FD7CC6B4D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66" r="17763"/>
            <a:stretch/>
          </p:blipFill>
          <p:spPr bwMode="auto">
            <a:xfrm>
              <a:off x="4724400" y="1142527"/>
              <a:ext cx="3985260" cy="2595679"/>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Lock with solid fill">
              <a:extLst>
                <a:ext uri="{FF2B5EF4-FFF2-40B4-BE49-F238E27FC236}">
                  <a16:creationId xmlns:a16="http://schemas.microsoft.com/office/drawing/2014/main" id="{4642566F-9F24-173E-F9A4-9E44EF244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835" y="1729551"/>
              <a:ext cx="546410" cy="546410"/>
            </a:xfrm>
            <a:prstGeom prst="rect">
              <a:avLst/>
            </a:prstGeom>
          </p:spPr>
        </p:pic>
        <p:pic>
          <p:nvPicPr>
            <p:cNvPr id="25" name="Graphic 24" descr="Lock with solid fill">
              <a:extLst>
                <a:ext uri="{FF2B5EF4-FFF2-40B4-BE49-F238E27FC236}">
                  <a16:creationId xmlns:a16="http://schemas.microsoft.com/office/drawing/2014/main" id="{7AEDDA88-27D3-B436-52A6-C0D010EC85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591" y="2858861"/>
              <a:ext cx="416991" cy="416991"/>
            </a:xfrm>
            <a:prstGeom prst="rect">
              <a:avLst/>
            </a:prstGeom>
          </p:spPr>
        </p:pic>
        <p:pic>
          <p:nvPicPr>
            <p:cNvPr id="26" name="Graphic 25" descr="Lock with solid fill">
              <a:extLst>
                <a:ext uri="{FF2B5EF4-FFF2-40B4-BE49-F238E27FC236}">
                  <a16:creationId xmlns:a16="http://schemas.microsoft.com/office/drawing/2014/main" id="{1DB6BA1F-2FA3-BFBF-338D-A31CB3DEB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8806" y="2767002"/>
              <a:ext cx="485078" cy="485078"/>
            </a:xfrm>
            <a:prstGeom prst="rect">
              <a:avLst/>
            </a:prstGeom>
          </p:spPr>
        </p:pic>
        <p:pic>
          <p:nvPicPr>
            <p:cNvPr id="27" name="Graphic 26" descr="Lock with solid fill">
              <a:extLst>
                <a:ext uri="{FF2B5EF4-FFF2-40B4-BE49-F238E27FC236}">
                  <a16:creationId xmlns:a16="http://schemas.microsoft.com/office/drawing/2014/main" id="{5E604BC5-5087-B53A-A667-A063191769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8507" y="3028838"/>
              <a:ext cx="295715" cy="295715"/>
            </a:xfrm>
            <a:prstGeom prst="rect">
              <a:avLst/>
            </a:prstGeom>
          </p:spPr>
        </p:pic>
        <p:pic>
          <p:nvPicPr>
            <p:cNvPr id="28" name="Graphic 27" descr="Lock with solid fill">
              <a:extLst>
                <a:ext uri="{FF2B5EF4-FFF2-40B4-BE49-F238E27FC236}">
                  <a16:creationId xmlns:a16="http://schemas.microsoft.com/office/drawing/2014/main" id="{AF890682-017C-EE3E-1E8A-BC3B476704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5646" y="3194905"/>
              <a:ext cx="274599" cy="274599"/>
            </a:xfrm>
            <a:prstGeom prst="rect">
              <a:avLst/>
            </a:prstGeom>
          </p:spPr>
        </p:pic>
      </p:grpSp>
      <p:pic>
        <p:nvPicPr>
          <p:cNvPr id="5126" name="Picture 6" descr="Google Moving Its Ad Services to Fully Encrypted Platform">
            <a:extLst>
              <a:ext uri="{FF2B5EF4-FFF2-40B4-BE49-F238E27FC236}">
                <a16:creationId xmlns:a16="http://schemas.microsoft.com/office/drawing/2014/main" id="{E06A5AA4-8859-2914-3877-46E761458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2" y="1283635"/>
            <a:ext cx="3868719" cy="212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61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7DE562-1A76-5FC8-3945-97867884D022}"/>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14</a:t>
            </a:fld>
            <a:endParaRPr lang="en"/>
          </a:p>
        </p:txBody>
      </p:sp>
      <p:sp>
        <p:nvSpPr>
          <p:cNvPr id="3" name="Title 4">
            <a:extLst>
              <a:ext uri="{FF2B5EF4-FFF2-40B4-BE49-F238E27FC236}">
                <a16:creationId xmlns:a16="http://schemas.microsoft.com/office/drawing/2014/main" id="{A1787889-2FDB-8334-35A2-763B2D4617B6}"/>
              </a:ext>
            </a:extLst>
          </p:cNvPr>
          <p:cNvSpPr txBox="1">
            <a:spLocks/>
          </p:cNvSpPr>
          <p:nvPr/>
        </p:nvSpPr>
        <p:spPr>
          <a:xfrm>
            <a:off x="438529" y="13701"/>
            <a:ext cx="2133313" cy="70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vi-VN" sz="1800"/>
              <a:t>Hướng tiếp cận</a:t>
            </a:r>
            <a:endParaRPr lang="en-US" sz="1800"/>
          </a:p>
        </p:txBody>
      </p:sp>
      <p:grpSp>
        <p:nvGrpSpPr>
          <p:cNvPr id="4" name="Google Shape;927;p46">
            <a:extLst>
              <a:ext uri="{FF2B5EF4-FFF2-40B4-BE49-F238E27FC236}">
                <a16:creationId xmlns:a16="http://schemas.microsoft.com/office/drawing/2014/main" id="{95CEDAB3-4AF9-DADB-F8AC-EFED45667093}"/>
              </a:ext>
            </a:extLst>
          </p:cNvPr>
          <p:cNvGrpSpPr/>
          <p:nvPr/>
        </p:nvGrpSpPr>
        <p:grpSpPr>
          <a:xfrm>
            <a:off x="132914" y="235743"/>
            <a:ext cx="302856" cy="234615"/>
            <a:chOff x="1923675" y="1633650"/>
            <a:chExt cx="436000" cy="435975"/>
          </a:xfrm>
        </p:grpSpPr>
        <p:sp>
          <p:nvSpPr>
            <p:cNvPr id="5" name="Google Shape;928;p46">
              <a:extLst>
                <a:ext uri="{FF2B5EF4-FFF2-40B4-BE49-F238E27FC236}">
                  <a16:creationId xmlns:a16="http://schemas.microsoft.com/office/drawing/2014/main" id="{E28E1D03-5D1B-F9C2-6D6D-43DC126502F1}"/>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p46">
              <a:extLst>
                <a:ext uri="{FF2B5EF4-FFF2-40B4-BE49-F238E27FC236}">
                  <a16:creationId xmlns:a16="http://schemas.microsoft.com/office/drawing/2014/main" id="{7A9D7BEC-A5AA-EF99-F218-A10936670A4A}"/>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p46">
              <a:extLst>
                <a:ext uri="{FF2B5EF4-FFF2-40B4-BE49-F238E27FC236}">
                  <a16:creationId xmlns:a16="http://schemas.microsoft.com/office/drawing/2014/main" id="{D73EC456-1CB7-2498-81A2-B798EFCD5221}"/>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1;p46">
              <a:extLst>
                <a:ext uri="{FF2B5EF4-FFF2-40B4-BE49-F238E27FC236}">
                  <a16:creationId xmlns:a16="http://schemas.microsoft.com/office/drawing/2014/main" id="{0CCE22FF-F28B-AB69-980F-06AE9A090ADA}"/>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46">
              <a:extLst>
                <a:ext uri="{FF2B5EF4-FFF2-40B4-BE49-F238E27FC236}">
                  <a16:creationId xmlns:a16="http://schemas.microsoft.com/office/drawing/2014/main" id="{367E1BDD-E156-806C-25BC-E29AD023C39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3;p46">
              <a:extLst>
                <a:ext uri="{FF2B5EF4-FFF2-40B4-BE49-F238E27FC236}">
                  <a16:creationId xmlns:a16="http://schemas.microsoft.com/office/drawing/2014/main" id="{5095F4D3-F00F-FC84-0513-97CE5BEA3CB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7D802DA-1254-88D3-1232-4BA8A87CE39B}"/>
              </a:ext>
            </a:extLst>
          </p:cNvPr>
          <p:cNvSpPr txBox="1"/>
          <p:nvPr/>
        </p:nvSpPr>
        <p:spPr>
          <a:xfrm>
            <a:off x="132914" y="723272"/>
            <a:ext cx="4149154" cy="307777"/>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3. Sử dụng các công nghệ mới như Blockchain:</a:t>
            </a:r>
          </a:p>
        </p:txBody>
      </p:sp>
      <p:sp>
        <p:nvSpPr>
          <p:cNvPr id="12" name="TextBox 11">
            <a:extLst>
              <a:ext uri="{FF2B5EF4-FFF2-40B4-BE49-F238E27FC236}">
                <a16:creationId xmlns:a16="http://schemas.microsoft.com/office/drawing/2014/main" id="{A61EE6DC-B055-EF7C-B04D-9736F19136AE}"/>
              </a:ext>
            </a:extLst>
          </p:cNvPr>
          <p:cNvSpPr txBox="1"/>
          <p:nvPr/>
        </p:nvSpPr>
        <p:spPr>
          <a:xfrm>
            <a:off x="199753" y="3477505"/>
            <a:ext cx="3918763" cy="1169551"/>
          </a:xfrm>
          <a:prstGeom prst="rect">
            <a:avLst/>
          </a:prstGeom>
          <a:noFill/>
        </p:spPr>
        <p:txBody>
          <a:bodyPr wrap="square" rtlCol="0">
            <a:spAutoFit/>
          </a:bodyPr>
          <a:lstStyle/>
          <a:p>
            <a:r>
              <a:rPr lang="vi-VN" b="0"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Một số công nghệ mới như blockchain cũng có thể được sử dụng trong việc giải quyết bài toán mã hóa đầu cuối. Ví dụ, sử dụng smart contract trên nền tảng blockchain Ethereum để tạo ra một hợp đồng thông minh để quản lý mã hóa đầu cuối giữa các bên.</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 name="TextBox 20">
            <a:extLst>
              <a:ext uri="{FF2B5EF4-FFF2-40B4-BE49-F238E27FC236}">
                <a16:creationId xmlns:a16="http://schemas.microsoft.com/office/drawing/2014/main" id="{ED767900-7D39-4A79-3031-476CCF08A4CD}"/>
              </a:ext>
            </a:extLst>
          </p:cNvPr>
          <p:cNvSpPr txBox="1"/>
          <p:nvPr/>
        </p:nvSpPr>
        <p:spPr>
          <a:xfrm>
            <a:off x="4154605" y="721736"/>
            <a:ext cx="4501440" cy="307777"/>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4. Mã hóa đầu cuối với kết hợp các giao thức khác nhau:</a:t>
            </a:r>
          </a:p>
        </p:txBody>
      </p:sp>
      <p:sp>
        <p:nvSpPr>
          <p:cNvPr id="22" name="TextBox 21">
            <a:extLst>
              <a:ext uri="{FF2B5EF4-FFF2-40B4-BE49-F238E27FC236}">
                <a16:creationId xmlns:a16="http://schemas.microsoft.com/office/drawing/2014/main" id="{E3A57C04-BB7D-27D5-E9FD-88FF55BD6F57}"/>
              </a:ext>
            </a:extLst>
          </p:cNvPr>
          <p:cNvSpPr txBox="1"/>
          <p:nvPr/>
        </p:nvSpPr>
        <p:spPr>
          <a:xfrm>
            <a:off x="4154605" y="3489296"/>
            <a:ext cx="4584460" cy="954107"/>
          </a:xfrm>
          <a:prstGeom prst="rect">
            <a:avLst/>
          </a:prstGeom>
          <a:noFill/>
        </p:spPr>
        <p:txBody>
          <a:bodyPr wrap="square" rtlCol="0">
            <a:spAutoFit/>
          </a:bodyPr>
          <a:lstStyle/>
          <a:p>
            <a:r>
              <a:rPr lang="vi-VN" b="0"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Một số giao thức mã hóa đầu cuối như Signal Protocol sử dụng kết hợp các giao thức khác nhau như Diffie-Hellman key exchange, AES encryption, HMAC authentication, và forward secrecy để tăng cường tính bảo mật.</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7170" name="Picture 2" descr="Real use cases of ​​smart contracts on the blockchain in business |  LITSLINK Blog">
            <a:extLst>
              <a:ext uri="{FF2B5EF4-FFF2-40B4-BE49-F238E27FC236}">
                <a16:creationId xmlns:a16="http://schemas.microsoft.com/office/drawing/2014/main" id="{C949F38B-42F1-BF90-8521-09F6C20EE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81" y="1115097"/>
            <a:ext cx="3439896" cy="229420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D9944171-341C-0337-60B3-BE20C95087BF}"/>
              </a:ext>
            </a:extLst>
          </p:cNvPr>
          <p:cNvSpPr/>
          <p:nvPr/>
        </p:nvSpPr>
        <p:spPr>
          <a:xfrm>
            <a:off x="4118516" y="1250268"/>
            <a:ext cx="4620549" cy="2000089"/>
          </a:xfrm>
          <a:prstGeom prst="roundRect">
            <a:avLst/>
          </a:prstGeom>
          <a:noFill/>
          <a:ln w="57150" cap="flat" cmpd="sng" algn="ctr">
            <a:solidFill>
              <a:srgbClr val="FFB1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5" name="Picture 2" descr="VPN Protocols – 9 Most Popular Protocols Explained">
            <a:extLst>
              <a:ext uri="{FF2B5EF4-FFF2-40B4-BE49-F238E27FC236}">
                <a16:creationId xmlns:a16="http://schemas.microsoft.com/office/drawing/2014/main" id="{9C08E132-0720-87CE-143A-D0C63211CC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1" r="19748" b="25116"/>
          <a:stretch/>
        </p:blipFill>
        <p:spPr bwMode="auto">
          <a:xfrm>
            <a:off x="6300834" y="2833072"/>
            <a:ext cx="616806" cy="652296"/>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Connector 16">
            <a:extLst>
              <a:ext uri="{FF2B5EF4-FFF2-40B4-BE49-F238E27FC236}">
                <a16:creationId xmlns:a16="http://schemas.microsoft.com/office/drawing/2014/main" id="{4EA5851F-17ED-4A7C-7C61-225EA3601D51}"/>
              </a:ext>
            </a:extLst>
          </p:cNvPr>
          <p:cNvSpPr/>
          <p:nvPr/>
        </p:nvSpPr>
        <p:spPr>
          <a:xfrm>
            <a:off x="6687223" y="1975009"/>
            <a:ext cx="806721" cy="566028"/>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100" b="1"/>
              <a:t>AES</a:t>
            </a:r>
            <a:endParaRPr lang="en-US" sz="1100" b="1"/>
          </a:p>
        </p:txBody>
      </p:sp>
      <p:sp>
        <p:nvSpPr>
          <p:cNvPr id="18" name="Flowchart: Connector 17">
            <a:extLst>
              <a:ext uri="{FF2B5EF4-FFF2-40B4-BE49-F238E27FC236}">
                <a16:creationId xmlns:a16="http://schemas.microsoft.com/office/drawing/2014/main" id="{D63A016C-F6B0-2FFE-5405-31325595DD0E}"/>
              </a:ext>
            </a:extLst>
          </p:cNvPr>
          <p:cNvSpPr/>
          <p:nvPr/>
        </p:nvSpPr>
        <p:spPr>
          <a:xfrm>
            <a:off x="5566871" y="2133248"/>
            <a:ext cx="879095" cy="288397"/>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050" b="1"/>
              <a:t>HMAC</a:t>
            </a:r>
            <a:endParaRPr lang="en-US" sz="1050" b="1"/>
          </a:p>
        </p:txBody>
      </p:sp>
      <p:sp>
        <p:nvSpPr>
          <p:cNvPr id="19" name="Flowchart: Connector 18">
            <a:extLst>
              <a:ext uri="{FF2B5EF4-FFF2-40B4-BE49-F238E27FC236}">
                <a16:creationId xmlns:a16="http://schemas.microsoft.com/office/drawing/2014/main" id="{C8EAE673-6ABF-8D32-9685-8B69CAA8B55D}"/>
              </a:ext>
            </a:extLst>
          </p:cNvPr>
          <p:cNvSpPr/>
          <p:nvPr/>
        </p:nvSpPr>
        <p:spPr>
          <a:xfrm>
            <a:off x="7652181" y="1987994"/>
            <a:ext cx="1003864" cy="566028"/>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1050" b="1"/>
              <a:t>Forward</a:t>
            </a:r>
          </a:p>
          <a:p>
            <a:pPr algn="ctr"/>
            <a:r>
              <a:rPr lang="vi-VN" sz="1050" b="1"/>
              <a:t>Secrecy</a:t>
            </a:r>
          </a:p>
        </p:txBody>
      </p:sp>
      <p:sp>
        <p:nvSpPr>
          <p:cNvPr id="31" name="Plus Sign 30">
            <a:extLst>
              <a:ext uri="{FF2B5EF4-FFF2-40B4-BE49-F238E27FC236}">
                <a16:creationId xmlns:a16="http://schemas.microsoft.com/office/drawing/2014/main" id="{0231878A-30FE-0F95-7997-194BE99678A3}"/>
              </a:ext>
            </a:extLst>
          </p:cNvPr>
          <p:cNvSpPr/>
          <p:nvPr/>
        </p:nvSpPr>
        <p:spPr>
          <a:xfrm>
            <a:off x="6528986" y="2198971"/>
            <a:ext cx="89875" cy="156953"/>
          </a:xfrm>
          <a:prstGeom prst="mathPlus">
            <a:avLst>
              <a:gd name="adj1" fmla="val 8167"/>
            </a:avLst>
          </a:prstGeom>
          <a:ln w="12700">
            <a:solidFill>
              <a:srgbClr val="7209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id="{130258D2-46A5-AB5E-D891-B4ED20D5C7E8}"/>
              </a:ext>
            </a:extLst>
          </p:cNvPr>
          <p:cNvSpPr/>
          <p:nvPr/>
        </p:nvSpPr>
        <p:spPr>
          <a:xfrm>
            <a:off x="7528125" y="2197941"/>
            <a:ext cx="89875" cy="156953"/>
          </a:xfrm>
          <a:prstGeom prst="mathPlus">
            <a:avLst>
              <a:gd name="adj1" fmla="val 8167"/>
            </a:avLst>
          </a:prstGeom>
          <a:ln w="12700">
            <a:solidFill>
              <a:srgbClr val="7209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Sign 23">
            <a:extLst>
              <a:ext uri="{FF2B5EF4-FFF2-40B4-BE49-F238E27FC236}">
                <a16:creationId xmlns:a16="http://schemas.microsoft.com/office/drawing/2014/main" id="{B335A808-5BAB-6CFE-5A54-1BC7533B7904}"/>
              </a:ext>
            </a:extLst>
          </p:cNvPr>
          <p:cNvSpPr/>
          <p:nvPr/>
        </p:nvSpPr>
        <p:spPr>
          <a:xfrm>
            <a:off x="5419259" y="2192531"/>
            <a:ext cx="89875" cy="156953"/>
          </a:xfrm>
          <a:prstGeom prst="mathPlus">
            <a:avLst>
              <a:gd name="adj1" fmla="val 8167"/>
            </a:avLst>
          </a:prstGeom>
          <a:ln w="12700">
            <a:solidFill>
              <a:srgbClr val="7209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60875833-6837-9C61-0078-D67F188AFAF7}"/>
              </a:ext>
            </a:extLst>
          </p:cNvPr>
          <p:cNvSpPr/>
          <p:nvPr/>
        </p:nvSpPr>
        <p:spPr>
          <a:xfrm>
            <a:off x="4320092" y="1979187"/>
            <a:ext cx="1041429" cy="57483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a:t>Diffie-hellman</a:t>
            </a:r>
            <a:endParaRPr lang="vi-VN" sz="1050" b="1"/>
          </a:p>
        </p:txBody>
      </p:sp>
    </p:spTree>
    <p:extLst>
      <p:ext uri="{BB962C8B-B14F-4D97-AF65-F5344CB8AC3E}">
        <p14:creationId xmlns:p14="http://schemas.microsoft.com/office/powerpoint/2010/main" val="289343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15</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340225" y="-16644"/>
            <a:ext cx="2133313" cy="704259"/>
          </a:xfrm>
        </p:spPr>
        <p:txBody>
          <a:bodyPr/>
          <a:lstStyle/>
          <a:p>
            <a:r>
              <a:rPr lang="en-US" sz="1800"/>
              <a:t>Ưu Nhược Điểm</a:t>
            </a:r>
          </a:p>
        </p:txBody>
      </p:sp>
      <p:grpSp>
        <p:nvGrpSpPr>
          <p:cNvPr id="7" name="Google Shape;927;p46">
            <a:extLst>
              <a:ext uri="{FF2B5EF4-FFF2-40B4-BE49-F238E27FC236}">
                <a16:creationId xmlns:a16="http://schemas.microsoft.com/office/drawing/2014/main" id="{8FBDCB26-F93C-4ABC-15A4-D09905A2F384}"/>
              </a:ext>
            </a:extLst>
          </p:cNvPr>
          <p:cNvGrpSpPr/>
          <p:nvPr/>
        </p:nvGrpSpPr>
        <p:grpSpPr>
          <a:xfrm>
            <a:off x="37369" y="218184"/>
            <a:ext cx="302856" cy="234617"/>
            <a:chOff x="1923675" y="1633650"/>
            <a:chExt cx="436000" cy="435975"/>
          </a:xfrm>
        </p:grpSpPr>
        <p:sp>
          <p:nvSpPr>
            <p:cNvPr id="8" name="Google Shape;928;p46">
              <a:extLst>
                <a:ext uri="{FF2B5EF4-FFF2-40B4-BE49-F238E27FC236}">
                  <a16:creationId xmlns:a16="http://schemas.microsoft.com/office/drawing/2014/main" id="{74BA0ED1-7EF0-26E3-FCBB-532DAFD90A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p46">
              <a:extLst>
                <a:ext uri="{FF2B5EF4-FFF2-40B4-BE49-F238E27FC236}">
                  <a16:creationId xmlns:a16="http://schemas.microsoft.com/office/drawing/2014/main" id="{0BE29073-2858-0D2C-39B7-C55234173DFC}"/>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p46">
              <a:extLst>
                <a:ext uri="{FF2B5EF4-FFF2-40B4-BE49-F238E27FC236}">
                  <a16:creationId xmlns:a16="http://schemas.microsoft.com/office/drawing/2014/main" id="{9342442E-D9FD-3488-23AF-6E7B17CA13B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p46">
              <a:extLst>
                <a:ext uri="{FF2B5EF4-FFF2-40B4-BE49-F238E27FC236}">
                  <a16:creationId xmlns:a16="http://schemas.microsoft.com/office/drawing/2014/main" id="{BA5F054A-8D86-A1A4-25C5-25FE2F8610A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2;p46">
              <a:extLst>
                <a:ext uri="{FF2B5EF4-FFF2-40B4-BE49-F238E27FC236}">
                  <a16:creationId xmlns:a16="http://schemas.microsoft.com/office/drawing/2014/main" id="{61000999-2D97-5854-52E5-C3E1FDAB023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3;p46">
              <a:extLst>
                <a:ext uri="{FF2B5EF4-FFF2-40B4-BE49-F238E27FC236}">
                  <a16:creationId xmlns:a16="http://schemas.microsoft.com/office/drawing/2014/main" id="{3DF3E50F-7187-6791-5678-0258817672C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Straight Connector 2">
            <a:extLst>
              <a:ext uri="{FF2B5EF4-FFF2-40B4-BE49-F238E27FC236}">
                <a16:creationId xmlns:a16="http://schemas.microsoft.com/office/drawing/2014/main" id="{5F208CC0-17D0-2D3D-8AA4-21B8D9BDE491}"/>
              </a:ext>
            </a:extLst>
          </p:cNvPr>
          <p:cNvCxnSpPr>
            <a:cxnSpLocks/>
          </p:cNvCxnSpPr>
          <p:nvPr/>
        </p:nvCxnSpPr>
        <p:spPr>
          <a:xfrm>
            <a:off x="4521994" y="840797"/>
            <a:ext cx="0" cy="411130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Google Shape;1089;p46">
            <a:extLst>
              <a:ext uri="{FF2B5EF4-FFF2-40B4-BE49-F238E27FC236}">
                <a16:creationId xmlns:a16="http://schemas.microsoft.com/office/drawing/2014/main" id="{700DDA2C-078A-17F3-A2C1-0BF948962EEB}"/>
              </a:ext>
            </a:extLst>
          </p:cNvPr>
          <p:cNvSpPr/>
          <p:nvPr/>
        </p:nvSpPr>
        <p:spPr>
          <a:xfrm>
            <a:off x="1687813" y="687615"/>
            <a:ext cx="1050065" cy="59783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solidFill>
              <a:srgbClr val="92D050"/>
            </a:solidFill>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1;p46">
            <a:extLst>
              <a:ext uri="{FF2B5EF4-FFF2-40B4-BE49-F238E27FC236}">
                <a16:creationId xmlns:a16="http://schemas.microsoft.com/office/drawing/2014/main" id="{88921B69-E959-6D5A-11F0-B9A38834DE23}"/>
              </a:ext>
            </a:extLst>
          </p:cNvPr>
          <p:cNvSpPr/>
          <p:nvPr/>
        </p:nvSpPr>
        <p:spPr>
          <a:xfrm>
            <a:off x="6406124" y="687615"/>
            <a:ext cx="936471" cy="636956"/>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Straight Connector 13">
            <a:extLst>
              <a:ext uri="{FF2B5EF4-FFF2-40B4-BE49-F238E27FC236}">
                <a16:creationId xmlns:a16="http://schemas.microsoft.com/office/drawing/2014/main" id="{83A722F4-7A0E-EA74-036D-89E1650FAEC6}"/>
              </a:ext>
            </a:extLst>
          </p:cNvPr>
          <p:cNvCxnSpPr>
            <a:cxnSpLocks/>
          </p:cNvCxnSpPr>
          <p:nvPr/>
        </p:nvCxnSpPr>
        <p:spPr>
          <a:xfrm flipH="1">
            <a:off x="340225" y="1464469"/>
            <a:ext cx="861089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8EA651E-4926-3307-4110-91959B19D712}"/>
              </a:ext>
            </a:extLst>
          </p:cNvPr>
          <p:cNvSpPr txBox="1"/>
          <p:nvPr/>
        </p:nvSpPr>
        <p:spPr>
          <a:xfrm>
            <a:off x="235736" y="1810907"/>
            <a:ext cx="3741537" cy="523220"/>
          </a:xfrm>
          <a:prstGeom prst="rect">
            <a:avLst/>
          </a:prstGeom>
          <a:noFill/>
        </p:spPr>
        <p:txBody>
          <a:bodyPr wrap="square">
            <a:spAutoFit/>
          </a:bodyPr>
          <a:lstStyle/>
          <a:p>
            <a:pPr marL="285750" indent="-285750">
              <a:buFont typeface="Wingdings" panose="05000000000000000000" pitchFamily="2" charset="2"/>
              <a:buChar char="q"/>
            </a:pPr>
            <a:r>
              <a:rPr lang="en-US" err="1">
                <a:latin typeface="Roboto Condensed" panose="02000000000000000000" pitchFamily="2" charset="0"/>
                <a:ea typeface="Roboto Condensed" panose="02000000000000000000" pitchFamily="2" charset="0"/>
                <a:cs typeface="Roboto Condensed" panose="02000000000000000000" pitchFamily="2" charset="0"/>
              </a:rPr>
              <a:t>Tính</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bảo</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mật</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cao</a:t>
            </a:r>
            <a:r>
              <a:rPr lang="en-US">
                <a:latin typeface="Roboto Condensed" panose="02000000000000000000" pitchFamily="2" charset="0"/>
                <a:ea typeface="Roboto Condensed" panose="02000000000000000000" pitchFamily="2" charset="0"/>
                <a:cs typeface="Roboto Condensed" panose="02000000000000000000" pitchFamily="2" charset="0"/>
              </a:rPr>
              <a:t>: Thông </a:t>
            </a:r>
            <a:r>
              <a:rPr lang="en-US" err="1">
                <a:latin typeface="Roboto Condensed" panose="02000000000000000000" pitchFamily="2" charset="0"/>
                <a:ea typeface="Roboto Condensed" panose="02000000000000000000" pitchFamily="2" charset="0"/>
                <a:cs typeface="Roboto Condensed" panose="02000000000000000000" pitchFamily="2" charset="0"/>
              </a:rPr>
              <a:t>điệp</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được</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mã</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hóa</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tại</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điểm</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bắt</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đầu</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và</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được</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giải</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mã</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tại</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điểm</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cuối</a:t>
            </a:r>
            <a:endParaRPr lang="en-US">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EC18BE2F-B4FE-16C7-5771-B5B864B1A650}"/>
              </a:ext>
            </a:extLst>
          </p:cNvPr>
          <p:cNvSpPr txBox="1"/>
          <p:nvPr/>
        </p:nvSpPr>
        <p:spPr>
          <a:xfrm>
            <a:off x="235736" y="2300026"/>
            <a:ext cx="3741537" cy="738664"/>
          </a:xfrm>
          <a:prstGeom prst="rect">
            <a:avLst/>
          </a:prstGeom>
          <a:noFill/>
        </p:spPr>
        <p:txBody>
          <a:bodyPr wrap="square">
            <a:spAutoFit/>
          </a:bodyPr>
          <a:lstStyle/>
          <a:p>
            <a:pPr marL="285750" indent="-285750">
              <a:buFont typeface="Wingdings" panose="05000000000000000000" pitchFamily="2" charset="2"/>
              <a:buChar char="q"/>
            </a:pPr>
            <a:r>
              <a:rPr lang="en-US">
                <a:latin typeface="Roboto Condensed" panose="02000000000000000000" pitchFamily="2" charset="0"/>
                <a:ea typeface="Roboto Condensed" panose="02000000000000000000" pitchFamily="2" charset="0"/>
                <a:cs typeface="Roboto Condensed" panose="02000000000000000000" pitchFamily="2" charset="0"/>
              </a:rPr>
              <a:t>Độ tin cậy cao: Các máy chủ trung gian không có khả năng truy cập và đọc thông điệp bảo mật </a:t>
            </a:r>
          </a:p>
        </p:txBody>
      </p:sp>
      <p:sp>
        <p:nvSpPr>
          <p:cNvPr id="15" name="TextBox 14">
            <a:extLst>
              <a:ext uri="{FF2B5EF4-FFF2-40B4-BE49-F238E27FC236}">
                <a16:creationId xmlns:a16="http://schemas.microsoft.com/office/drawing/2014/main" id="{2E395A83-E70B-0635-7130-C7B9A8B42EB2}"/>
              </a:ext>
            </a:extLst>
          </p:cNvPr>
          <p:cNvSpPr txBox="1"/>
          <p:nvPr/>
        </p:nvSpPr>
        <p:spPr>
          <a:xfrm>
            <a:off x="4645672" y="1810907"/>
            <a:ext cx="3741537" cy="523220"/>
          </a:xfrm>
          <a:prstGeom prst="rect">
            <a:avLst/>
          </a:prstGeom>
          <a:noFill/>
        </p:spPr>
        <p:txBody>
          <a:bodyPr wrap="square">
            <a:spAutoFit/>
          </a:bodyPr>
          <a:lstStyle/>
          <a:p>
            <a:pPr marL="285750" indent="-285750">
              <a:buFont typeface="Wingdings" panose="05000000000000000000" pitchFamily="2" charset="2"/>
              <a:buChar char="q"/>
            </a:pPr>
            <a:r>
              <a:rPr lang="vi-VN">
                <a:latin typeface="Roboto Condensed" panose="02000000000000000000" pitchFamily="2" charset="0"/>
                <a:ea typeface="Roboto Condensed" panose="02000000000000000000" pitchFamily="2" charset="0"/>
                <a:cs typeface="Roboto Condensed" panose="02000000000000000000" pitchFamily="2" charset="0"/>
              </a:rPr>
              <a:t>Siêu dữ liệu như ngày, giờ và tên người tham gia không được mã hóa</a:t>
            </a:r>
            <a:r>
              <a:rPr lang="en-US">
                <a:latin typeface="Roboto Condensed" panose="02000000000000000000" pitchFamily="2" charset="0"/>
                <a:ea typeface="Roboto Condensed" panose="02000000000000000000" pitchFamily="2" charset="0"/>
                <a:cs typeface="Roboto Condensed" panose="02000000000000000000" pitchFamily="2" charset="0"/>
              </a:rPr>
              <a:t>.</a:t>
            </a:r>
            <a:endParaRPr lang="vi-VN">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a:extLst>
              <a:ext uri="{FF2B5EF4-FFF2-40B4-BE49-F238E27FC236}">
                <a16:creationId xmlns:a16="http://schemas.microsoft.com/office/drawing/2014/main" id="{0CE97802-6925-8FFE-A416-4F83D7E85597}"/>
              </a:ext>
            </a:extLst>
          </p:cNvPr>
          <p:cNvSpPr txBox="1"/>
          <p:nvPr/>
        </p:nvSpPr>
        <p:spPr>
          <a:xfrm>
            <a:off x="4645672" y="2300026"/>
            <a:ext cx="4281780" cy="954107"/>
          </a:xfrm>
          <a:prstGeom prst="rect">
            <a:avLst/>
          </a:prstGeom>
          <a:noFill/>
        </p:spPr>
        <p:txBody>
          <a:bodyPr wrap="square">
            <a:spAutoFit/>
          </a:bodyPr>
          <a:lstStyle/>
          <a:p>
            <a:pPr marL="285750" indent="-285750">
              <a:buFont typeface="Wingdings" panose="05000000000000000000" pitchFamily="2" charset="2"/>
              <a:buChar char="q"/>
            </a:pPr>
            <a:r>
              <a:rPr lang="en-US">
                <a:latin typeface="Roboto Condensed" panose="02000000000000000000" pitchFamily="2" charset="0"/>
                <a:ea typeface="Roboto Condensed" panose="02000000000000000000" pitchFamily="2" charset="0"/>
                <a:cs typeface="Roboto Condensed" panose="02000000000000000000" pitchFamily="2" charset="0"/>
              </a:rPr>
              <a:t>Không có khả năng giảm sát thông điệp: </a:t>
            </a:r>
            <a:r>
              <a:rPr lang="vi-VN">
                <a:latin typeface="Roboto Condensed" panose="02000000000000000000" pitchFamily="2" charset="0"/>
                <a:ea typeface="Roboto Condensed" panose="02000000000000000000" pitchFamily="2" charset="0"/>
                <a:cs typeface="Roboto Condensed" panose="02000000000000000000" pitchFamily="2" charset="0"/>
              </a:rPr>
              <a:t>chính phủ không thể giám sát hoặc kiểm tra nội dung của thông điệp. Điều này có thể làm giảm khả năng phát hiện các hoạt động bất hợp pháp hoặc nguy hiểm.</a:t>
            </a:r>
          </a:p>
        </p:txBody>
      </p:sp>
      <p:sp>
        <p:nvSpPr>
          <p:cNvPr id="17" name="TextBox 16">
            <a:extLst>
              <a:ext uri="{FF2B5EF4-FFF2-40B4-BE49-F238E27FC236}">
                <a16:creationId xmlns:a16="http://schemas.microsoft.com/office/drawing/2014/main" id="{8D36DA9B-13DE-B425-FE5E-EB9072771C14}"/>
              </a:ext>
            </a:extLst>
          </p:cNvPr>
          <p:cNvSpPr txBox="1"/>
          <p:nvPr/>
        </p:nvSpPr>
        <p:spPr>
          <a:xfrm>
            <a:off x="4645672" y="3213434"/>
            <a:ext cx="3741537" cy="523220"/>
          </a:xfrm>
          <a:prstGeom prst="rect">
            <a:avLst/>
          </a:prstGeom>
          <a:noFill/>
        </p:spPr>
        <p:txBody>
          <a:bodyPr wrap="square">
            <a:spAutoFit/>
          </a:bodyPr>
          <a:lstStyle/>
          <a:p>
            <a:pPr marL="285750" indent="-285750">
              <a:buFont typeface="Wingdings" panose="05000000000000000000" pitchFamily="2" charset="2"/>
              <a:buChar char="q"/>
            </a:pPr>
            <a:r>
              <a:rPr lang="vi-VN">
                <a:latin typeface="Roboto Condensed" panose="02000000000000000000" pitchFamily="2" charset="0"/>
                <a:ea typeface="Roboto Condensed" panose="02000000000000000000" pitchFamily="2" charset="0"/>
                <a:cs typeface="Roboto Condensed" panose="02000000000000000000" pitchFamily="2" charset="0"/>
              </a:rPr>
              <a:t>Trong một số trường hợp, có thể có xảy ra cuộc tấn công Man-in-the-Middle</a:t>
            </a:r>
          </a:p>
        </p:txBody>
      </p:sp>
      <p:pic>
        <p:nvPicPr>
          <p:cNvPr id="1028" name="Picture 4" descr="Security camera icon. Black, minimalist icon isolated on white b ...">
            <a:extLst>
              <a:ext uri="{FF2B5EF4-FFF2-40B4-BE49-F238E27FC236}">
                <a16:creationId xmlns:a16="http://schemas.microsoft.com/office/drawing/2014/main" id="{8AE66B1E-E35C-07FC-724F-0C877C704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21566">
            <a:off x="8604962" y="2109308"/>
            <a:ext cx="477072" cy="47707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F598766-C63E-2B43-2A0D-34BF5EED0F96}"/>
              </a:ext>
            </a:extLst>
          </p:cNvPr>
          <p:cNvSpPr txBox="1"/>
          <p:nvPr/>
        </p:nvSpPr>
        <p:spPr>
          <a:xfrm>
            <a:off x="235736" y="3003238"/>
            <a:ext cx="3741537" cy="738664"/>
          </a:xfrm>
          <a:prstGeom prst="rect">
            <a:avLst/>
          </a:prstGeom>
          <a:noFill/>
        </p:spPr>
        <p:txBody>
          <a:bodyPr wrap="square">
            <a:spAutoFit/>
          </a:bodyPr>
          <a:lstStyle/>
          <a:p>
            <a:pPr marL="285750" indent="-285750">
              <a:buFont typeface="Wingdings" panose="05000000000000000000" pitchFamily="2" charset="2"/>
              <a:buChar char="q"/>
            </a:pPr>
            <a:r>
              <a:rPr lang="en-US">
                <a:latin typeface="Roboto Condensed" panose="02000000000000000000" pitchFamily="2" charset="0"/>
                <a:ea typeface="Roboto Condensed" panose="02000000000000000000" pitchFamily="2" charset="0"/>
                <a:cs typeface="Roboto Condensed" panose="02000000000000000000" pitchFamily="2" charset="0"/>
              </a:rPr>
              <a:t>Kiểm soát truy cập: </a:t>
            </a:r>
            <a:r>
              <a:rPr lang="vi-VN">
                <a:latin typeface="Roboto Condensed" panose="02000000000000000000" pitchFamily="2" charset="0"/>
                <a:ea typeface="Roboto Condensed" panose="02000000000000000000" pitchFamily="2" charset="0"/>
                <a:cs typeface="Roboto Condensed" panose="02000000000000000000" pitchFamily="2" charset="0"/>
              </a:rPr>
              <a:t>Người sử dụng hoàn toàn kiểm soát nội dung của thông điệp và ai có thể xem nó.</a:t>
            </a:r>
          </a:p>
        </p:txBody>
      </p:sp>
      <p:pic>
        <p:nvPicPr>
          <p:cNvPr id="1030" name="Picture 6" descr="Auditor Dings CFPB Complaint System for Poor Identity Management - Nextgov">
            <a:extLst>
              <a:ext uri="{FF2B5EF4-FFF2-40B4-BE49-F238E27FC236}">
                <a16:creationId xmlns:a16="http://schemas.microsoft.com/office/drawing/2014/main" id="{BCA6B42F-3A99-3B38-973B-1658F491F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26" y="3782764"/>
            <a:ext cx="2552356" cy="11693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yber Security - PACDC">
            <a:extLst>
              <a:ext uri="{FF2B5EF4-FFF2-40B4-BE49-F238E27FC236}">
                <a16:creationId xmlns:a16="http://schemas.microsoft.com/office/drawing/2014/main" id="{9700BBE8-8D96-2B2C-2B97-655E42A12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067" y="3782763"/>
            <a:ext cx="2009615" cy="111784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B4D0430-4066-AF7A-B89B-71DEA1B32397}"/>
              </a:ext>
            </a:extLst>
          </p:cNvPr>
          <p:cNvSpPr txBox="1"/>
          <p:nvPr/>
        </p:nvSpPr>
        <p:spPr>
          <a:xfrm>
            <a:off x="3856501" y="1896800"/>
            <a:ext cx="488897" cy="400110"/>
          </a:xfrm>
          <a:prstGeom prst="rect">
            <a:avLst/>
          </a:prstGeom>
          <a:noFill/>
        </p:spPr>
        <p:txBody>
          <a:bodyPr wrap="square">
            <a:spAutoFit/>
          </a:bodyPr>
          <a:lstStyle/>
          <a:p>
            <a:r>
              <a:rPr lang="en-US" sz="2000" b="0" i="0">
                <a:solidFill>
                  <a:srgbClr val="333333"/>
                </a:solidFill>
                <a:effectLst/>
                <a:latin typeface="Segoe UI Emoji" panose="020B0502040204020203" pitchFamily="34" charset="0"/>
              </a:rPr>
              <a:t>👍</a:t>
            </a:r>
            <a:endParaRPr lang="en-US" sz="2000"/>
          </a:p>
        </p:txBody>
      </p:sp>
      <p:pic>
        <p:nvPicPr>
          <p:cNvPr id="1036" name="Picture 12" descr="Social Engineering: the deadliest Weapon for a Hacker — Tekh Decoded">
            <a:extLst>
              <a:ext uri="{FF2B5EF4-FFF2-40B4-BE49-F238E27FC236}">
                <a16:creationId xmlns:a16="http://schemas.microsoft.com/office/drawing/2014/main" id="{A3DF971F-92CF-AFD1-CC2E-B34750F73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3722" y="3551528"/>
            <a:ext cx="1487397" cy="83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9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C7E486-C92D-2980-BB46-6B4CB5A89207}"/>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16</a:t>
            </a:fld>
            <a:endParaRPr lang="en"/>
          </a:p>
        </p:txBody>
      </p:sp>
      <p:sp>
        <p:nvSpPr>
          <p:cNvPr id="3" name="Title 4">
            <a:extLst>
              <a:ext uri="{FF2B5EF4-FFF2-40B4-BE49-F238E27FC236}">
                <a16:creationId xmlns:a16="http://schemas.microsoft.com/office/drawing/2014/main" id="{FA1E2A34-745A-10AE-0C69-3B6B8CAF4FC2}"/>
              </a:ext>
            </a:extLst>
          </p:cNvPr>
          <p:cNvSpPr txBox="1">
            <a:spLocks/>
          </p:cNvSpPr>
          <p:nvPr/>
        </p:nvSpPr>
        <p:spPr>
          <a:xfrm>
            <a:off x="438529" y="13701"/>
            <a:ext cx="2133313" cy="704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vi-VN" sz="1800"/>
              <a:t>Ứng dụng</a:t>
            </a:r>
            <a:endParaRPr lang="en-US" sz="1800"/>
          </a:p>
        </p:txBody>
      </p:sp>
      <p:grpSp>
        <p:nvGrpSpPr>
          <p:cNvPr id="4" name="Google Shape;927;p46">
            <a:extLst>
              <a:ext uri="{FF2B5EF4-FFF2-40B4-BE49-F238E27FC236}">
                <a16:creationId xmlns:a16="http://schemas.microsoft.com/office/drawing/2014/main" id="{48A5AA92-088D-140E-DEA8-3BAFB47AD784}"/>
              </a:ext>
            </a:extLst>
          </p:cNvPr>
          <p:cNvGrpSpPr/>
          <p:nvPr/>
        </p:nvGrpSpPr>
        <p:grpSpPr>
          <a:xfrm>
            <a:off x="132914" y="235743"/>
            <a:ext cx="302856" cy="234615"/>
            <a:chOff x="1923675" y="1633650"/>
            <a:chExt cx="436000" cy="435975"/>
          </a:xfrm>
        </p:grpSpPr>
        <p:sp>
          <p:nvSpPr>
            <p:cNvPr id="5" name="Google Shape;928;p46">
              <a:extLst>
                <a:ext uri="{FF2B5EF4-FFF2-40B4-BE49-F238E27FC236}">
                  <a16:creationId xmlns:a16="http://schemas.microsoft.com/office/drawing/2014/main" id="{6A20A17C-1F17-6342-5101-AD4431806E87}"/>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29;p46">
              <a:extLst>
                <a:ext uri="{FF2B5EF4-FFF2-40B4-BE49-F238E27FC236}">
                  <a16:creationId xmlns:a16="http://schemas.microsoft.com/office/drawing/2014/main" id="{7FF786B2-CD9A-1ADA-8B1F-54BE4C9DB471}"/>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p46">
              <a:extLst>
                <a:ext uri="{FF2B5EF4-FFF2-40B4-BE49-F238E27FC236}">
                  <a16:creationId xmlns:a16="http://schemas.microsoft.com/office/drawing/2014/main" id="{7D65967F-915D-6686-EF79-CD9116AE0DD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1;p46">
              <a:extLst>
                <a:ext uri="{FF2B5EF4-FFF2-40B4-BE49-F238E27FC236}">
                  <a16:creationId xmlns:a16="http://schemas.microsoft.com/office/drawing/2014/main" id="{0AA6DE87-6717-9FA0-C895-0A1CCFD1A6D7}"/>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2;p46">
              <a:extLst>
                <a:ext uri="{FF2B5EF4-FFF2-40B4-BE49-F238E27FC236}">
                  <a16:creationId xmlns:a16="http://schemas.microsoft.com/office/drawing/2014/main" id="{060FDE39-2CEF-A3E3-11CD-EE59363BD58F}"/>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3;p46">
              <a:extLst>
                <a:ext uri="{FF2B5EF4-FFF2-40B4-BE49-F238E27FC236}">
                  <a16:creationId xmlns:a16="http://schemas.microsoft.com/office/drawing/2014/main" id="{5A8ADFE5-D9CA-8A05-EC53-F8AF8A38BEDE}"/>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a:extLst>
              <a:ext uri="{FF2B5EF4-FFF2-40B4-BE49-F238E27FC236}">
                <a16:creationId xmlns:a16="http://schemas.microsoft.com/office/drawing/2014/main" id="{A135F6F2-5767-CE09-A75D-C396DCA16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9" y="1641015"/>
            <a:ext cx="2113915" cy="21263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ignal App Kya Hai? Alternative of WhatsApp after New Privacy Policy">
            <a:extLst>
              <a:ext uri="{FF2B5EF4-FFF2-40B4-BE49-F238E27FC236}">
                <a16:creationId xmlns:a16="http://schemas.microsoft.com/office/drawing/2014/main" id="{D9B9A37D-4FA2-8A1B-47EE-0BE92B578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409" y="1142396"/>
            <a:ext cx="3007519" cy="1691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legram Messenger, a Messaging App Which Is Smart Future-Proof ...">
            <a:extLst>
              <a:ext uri="{FF2B5EF4-FFF2-40B4-BE49-F238E27FC236}">
                <a16:creationId xmlns:a16="http://schemas.microsoft.com/office/drawing/2014/main" id="{66064675-8CF1-4E15-259A-78BB9F7B1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5" y="2130436"/>
            <a:ext cx="2406316"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ue es Blockchain, origenes y una explicación a su funcionamiento">
            <a:extLst>
              <a:ext uri="{FF2B5EF4-FFF2-40B4-BE49-F238E27FC236}">
                <a16:creationId xmlns:a16="http://schemas.microsoft.com/office/drawing/2014/main" id="{571B0012-3849-0132-462F-0A7FB0D00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10" y="717960"/>
            <a:ext cx="1948993" cy="1094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End-to-End Encryption (E2EE) explained">
            <a:extLst>
              <a:ext uri="{FF2B5EF4-FFF2-40B4-BE49-F238E27FC236}">
                <a16:creationId xmlns:a16="http://schemas.microsoft.com/office/drawing/2014/main" id="{C215FFF3-9959-A6EB-1F29-3D60CC85E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0550" y="2985158"/>
            <a:ext cx="3128962" cy="15644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 Blog de J.L – Blog">
            <a:extLst>
              <a:ext uri="{FF2B5EF4-FFF2-40B4-BE49-F238E27FC236}">
                <a16:creationId xmlns:a16="http://schemas.microsoft.com/office/drawing/2014/main" id="{C661395F-E565-0E50-B404-73DBAD1AC0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4582" y="106895"/>
            <a:ext cx="1460897" cy="97393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ync.com Review: How Private is Your Cloud Storage? - Defending Digital">
            <a:extLst>
              <a:ext uri="{FF2B5EF4-FFF2-40B4-BE49-F238E27FC236}">
                <a16:creationId xmlns:a16="http://schemas.microsoft.com/office/drawing/2014/main" id="{7F5375AA-E336-CA9C-D033-FB8C098DA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24" y="822133"/>
            <a:ext cx="2440099" cy="64052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lack | Helping Apps for Practitioners and Educators">
            <a:extLst>
              <a:ext uri="{FF2B5EF4-FFF2-40B4-BE49-F238E27FC236}">
                <a16:creationId xmlns:a16="http://schemas.microsoft.com/office/drawing/2014/main" id="{475DBF97-B45C-24DB-E45F-CA47576E21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0992" y="3476204"/>
            <a:ext cx="1431131" cy="143113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31-319585_microsoft-teams-icon-microsoft-teams-icon-svg | New Cumnock ...">
            <a:extLst>
              <a:ext uri="{FF2B5EF4-FFF2-40B4-BE49-F238E27FC236}">
                <a16:creationId xmlns:a16="http://schemas.microsoft.com/office/drawing/2014/main" id="{9F878E2A-0F5C-10C9-D867-FBBA5B2B38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787" y="273963"/>
            <a:ext cx="600075" cy="5481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275566A-8417-96EF-A522-5A48A7101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44" y="1628071"/>
            <a:ext cx="2113915" cy="2126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Signal App Kya Hai? Alternative of WhatsApp after New Privacy Policy">
            <a:extLst>
              <a:ext uri="{FF2B5EF4-FFF2-40B4-BE49-F238E27FC236}">
                <a16:creationId xmlns:a16="http://schemas.microsoft.com/office/drawing/2014/main" id="{007BE652-E7C4-94E9-61B3-1B7C1CF92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564" y="1129452"/>
            <a:ext cx="3007519" cy="16917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4" descr="Telegram Messenger, a Messaging App Which Is Smart Future-Proof ...">
            <a:extLst>
              <a:ext uri="{FF2B5EF4-FFF2-40B4-BE49-F238E27FC236}">
                <a16:creationId xmlns:a16="http://schemas.microsoft.com/office/drawing/2014/main" id="{185A1637-8995-F9F3-C33B-E5125030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770" y="2117492"/>
            <a:ext cx="2406316" cy="1200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8" descr="End-to-End Encryption (E2EE) explained">
            <a:extLst>
              <a:ext uri="{FF2B5EF4-FFF2-40B4-BE49-F238E27FC236}">
                <a16:creationId xmlns:a16="http://schemas.microsoft.com/office/drawing/2014/main" id="{0BE96D51-F18E-CB83-9685-89FF3A9E9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7705" y="2972214"/>
            <a:ext cx="3128962" cy="1564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0" descr="El Blog de J.L – Blog">
            <a:extLst>
              <a:ext uri="{FF2B5EF4-FFF2-40B4-BE49-F238E27FC236}">
                <a16:creationId xmlns:a16="http://schemas.microsoft.com/office/drawing/2014/main" id="{571C381B-C5F8-FE11-9563-78F1440308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1737" y="93951"/>
            <a:ext cx="1460897" cy="97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12" descr="Sync.com Review: How Private is Your Cloud Storage? - Defending Digital">
            <a:extLst>
              <a:ext uri="{FF2B5EF4-FFF2-40B4-BE49-F238E27FC236}">
                <a16:creationId xmlns:a16="http://schemas.microsoft.com/office/drawing/2014/main" id="{6A696D1E-D6BB-AAE3-397F-4E75B952D0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779" y="809189"/>
            <a:ext cx="2440099" cy="640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14" descr="Slack | Helping Apps for Practitioners and Educators">
            <a:extLst>
              <a:ext uri="{FF2B5EF4-FFF2-40B4-BE49-F238E27FC236}">
                <a16:creationId xmlns:a16="http://schemas.microsoft.com/office/drawing/2014/main" id="{F655A591-337E-50FC-663C-E70C67E8A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147" y="3463260"/>
            <a:ext cx="1431131" cy="1431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16" descr="31-319585_microsoft-teams-icon-microsoft-teams-icon-svg | New Cumnock ...">
            <a:extLst>
              <a:ext uri="{FF2B5EF4-FFF2-40B4-BE49-F238E27FC236}">
                <a16:creationId xmlns:a16="http://schemas.microsoft.com/office/drawing/2014/main" id="{6163026E-FBEC-1839-030D-17FE49FB6E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942" y="261019"/>
            <a:ext cx="600075" cy="548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6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D28BB4-6108-4786-BD2C-41FFA825B1E2}"/>
              </a:ext>
            </a:extLst>
          </p:cNvPr>
          <p:cNvSpPr>
            <a:spLocks noGrp="1"/>
          </p:cNvSpPr>
          <p:nvPr>
            <p:ph type="ctrTitle"/>
          </p:nvPr>
        </p:nvSpPr>
        <p:spPr>
          <a:xfrm>
            <a:off x="685800" y="1090750"/>
            <a:ext cx="5915722" cy="2961900"/>
          </a:xfrm>
        </p:spPr>
        <p:txBody>
          <a:bodyPr/>
          <a:lstStyle/>
          <a:p>
            <a:r>
              <a:rPr lang="vi-VN"/>
              <a:t>End-2-End Encryption</a:t>
            </a:r>
            <a:br>
              <a:rPr lang="vi-VN"/>
            </a:br>
            <a:r>
              <a:rPr lang="vi-VN"/>
              <a:t>For Message</a:t>
            </a:r>
            <a:endParaRPr lang="en-US"/>
          </a:p>
        </p:txBody>
      </p:sp>
      <p:sp>
        <p:nvSpPr>
          <p:cNvPr id="2" name="Slide Number Placeholder 1">
            <a:extLst>
              <a:ext uri="{FF2B5EF4-FFF2-40B4-BE49-F238E27FC236}">
                <a16:creationId xmlns:a16="http://schemas.microsoft.com/office/drawing/2014/main" id="{67806E06-62E3-4590-68E2-6CB2E17705ED}"/>
              </a:ext>
            </a:extLst>
          </p:cNvPr>
          <p:cNvSpPr>
            <a:spLocks noGrp="1"/>
          </p:cNvSpPr>
          <p:nvPr>
            <p:ph type="sldNum" idx="4294967295"/>
          </p:nvPr>
        </p:nvSpPr>
        <p:spPr>
          <a:xfrm>
            <a:off x="7656513" y="4637088"/>
            <a:ext cx="1487487" cy="314325"/>
          </a:xfrm>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Slide Number Placeholder 1">
            <a:extLst>
              <a:ext uri="{FF2B5EF4-FFF2-40B4-BE49-F238E27FC236}">
                <a16:creationId xmlns:a16="http://schemas.microsoft.com/office/drawing/2014/main" id="{D97853E2-F961-43BE-A750-BECF6D44F66D}"/>
              </a:ext>
            </a:extLst>
          </p:cNvPr>
          <p:cNvSpPr txBox="1">
            <a:spLocks/>
          </p:cNvSpPr>
          <p:nvPr/>
        </p:nvSpPr>
        <p:spPr>
          <a:xfrm>
            <a:off x="7656600" y="4249924"/>
            <a:ext cx="1487400" cy="31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1800" b="1">
                <a:solidFill>
                  <a:schemeClr val="bg1"/>
                </a:solidFill>
              </a:rPr>
              <a:t>GROUP 06</a:t>
            </a:r>
            <a:endParaRPr lang="en" sz="1800" b="1">
              <a:solidFill>
                <a:schemeClr val="bg1"/>
              </a:solidFill>
            </a:endParaRPr>
          </a:p>
        </p:txBody>
      </p:sp>
    </p:spTree>
    <p:extLst>
      <p:ext uri="{BB962C8B-B14F-4D97-AF65-F5344CB8AC3E}">
        <p14:creationId xmlns:p14="http://schemas.microsoft.com/office/powerpoint/2010/main" val="2310802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D91486E4-925D-DDE9-2476-E7F1CFFC2BEA}"/>
              </a:ext>
            </a:extLst>
          </p:cNvPr>
          <p:cNvSpPr/>
          <p:nvPr/>
        </p:nvSpPr>
        <p:spPr>
          <a:xfrm>
            <a:off x="4345661" y="230580"/>
            <a:ext cx="4706606" cy="4835528"/>
          </a:xfrm>
          <a:prstGeom prst="roundRect">
            <a:avLst>
              <a:gd name="adj" fmla="val 9455"/>
            </a:avLst>
          </a:prstGeom>
          <a:solidFill>
            <a:schemeClr val="bg1"/>
          </a:solidFill>
          <a:ln w="57150">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hidden="1">
            <a:extLst>
              <a:ext uri="{FF2B5EF4-FFF2-40B4-BE49-F238E27FC236}">
                <a16:creationId xmlns:a16="http://schemas.microsoft.com/office/drawing/2014/main" id="{E1FF26E5-32D7-6734-5881-8322858976AD}"/>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18</a:t>
            </a:fld>
            <a:endParaRPr lang="en"/>
          </a:p>
        </p:txBody>
      </p:sp>
      <p:sp>
        <p:nvSpPr>
          <p:cNvPr id="6" name="Google Shape;259;p17">
            <a:extLst>
              <a:ext uri="{FF2B5EF4-FFF2-40B4-BE49-F238E27FC236}">
                <a16:creationId xmlns:a16="http://schemas.microsoft.com/office/drawing/2014/main" id="{FCE8FF83-7B11-DF78-9AE5-83974ADFBFA4}"/>
              </a:ext>
            </a:extLst>
          </p:cNvPr>
          <p:cNvSpPr/>
          <p:nvPr/>
        </p:nvSpPr>
        <p:spPr>
          <a:xfrm rot="2697322">
            <a:off x="298526" y="1703512"/>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17">
            <a:extLst>
              <a:ext uri="{FF2B5EF4-FFF2-40B4-BE49-F238E27FC236}">
                <a16:creationId xmlns:a16="http://schemas.microsoft.com/office/drawing/2014/main" id="{16F10C1A-5B90-D43A-7D50-FDF9B75FBB62}"/>
              </a:ext>
            </a:extLst>
          </p:cNvPr>
          <p:cNvSpPr/>
          <p:nvPr/>
        </p:nvSpPr>
        <p:spPr>
          <a:xfrm>
            <a:off x="1189719" y="3180591"/>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p17">
            <a:extLst>
              <a:ext uri="{FF2B5EF4-FFF2-40B4-BE49-F238E27FC236}">
                <a16:creationId xmlns:a16="http://schemas.microsoft.com/office/drawing/2014/main" id="{A04F5258-A38B-345B-2812-263FAED97451}"/>
              </a:ext>
            </a:extLst>
          </p:cNvPr>
          <p:cNvSpPr txBox="1">
            <a:spLocks/>
          </p:cNvSpPr>
          <p:nvPr/>
        </p:nvSpPr>
        <p:spPr>
          <a:xfrm>
            <a:off x="872872" y="1741937"/>
            <a:ext cx="3193533" cy="14699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en-US" sz="4000" i="0" u="none" strike="noStrike" kern="0" cap="none" spc="0" normalizeH="0" baseline="0" noProof="0">
                <a:ln>
                  <a:noFill/>
                </a:ln>
                <a:solidFill>
                  <a:srgbClr val="3F5378"/>
                </a:solidFill>
                <a:effectLst/>
                <a:uLnTx/>
                <a:uFillTx/>
                <a:latin typeface="Roboto Condensed"/>
                <a:ea typeface="Roboto Condensed"/>
                <a:cs typeface="Roboto Condensed"/>
                <a:sym typeface="Roboto Condensed"/>
              </a:rPr>
              <a:t>End – 2 –  End Encryption </a:t>
            </a:r>
            <a:r>
              <a:rPr lang="vi-VN" sz="4000">
                <a:solidFill>
                  <a:srgbClr val="3F5378"/>
                </a:solidFill>
              </a:rPr>
              <a:t>For Message</a:t>
            </a:r>
            <a:endParaRPr kumimoji="0" lang="vi-VN" sz="4000" i="0" u="none" strike="noStrike" kern="0" cap="none" spc="0" normalizeH="0" baseline="0" noProof="0">
              <a:ln>
                <a:noFill/>
              </a:ln>
              <a:solidFill>
                <a:srgbClr val="3F5378"/>
              </a:solidFill>
              <a:effectLst/>
              <a:uLnTx/>
              <a:uFillTx/>
              <a:latin typeface="Roboto Condensed"/>
              <a:ea typeface="Roboto Condensed"/>
              <a:cs typeface="Roboto Condensed"/>
              <a:sym typeface="Roboto Condensed"/>
            </a:endParaRPr>
          </a:p>
        </p:txBody>
      </p:sp>
      <p:sp>
        <p:nvSpPr>
          <p:cNvPr id="16" name="Google Shape;248;p17">
            <a:extLst>
              <a:ext uri="{FF2B5EF4-FFF2-40B4-BE49-F238E27FC236}">
                <a16:creationId xmlns:a16="http://schemas.microsoft.com/office/drawing/2014/main" id="{E553D019-7698-BFB8-C101-FB1537474F5B}"/>
              </a:ext>
            </a:extLst>
          </p:cNvPr>
          <p:cNvSpPr txBox="1">
            <a:spLocks/>
          </p:cNvSpPr>
          <p:nvPr/>
        </p:nvSpPr>
        <p:spPr>
          <a:xfrm>
            <a:off x="349413" y="976777"/>
            <a:ext cx="3716010" cy="838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4000" b="1" i="0" u="none" strike="noStrike" kern="0" cap="none" spc="0" normalizeH="0" baseline="0" noProof="0">
                <a:ln>
                  <a:noFill/>
                </a:ln>
                <a:solidFill>
                  <a:srgbClr val="FF9800"/>
                </a:solidFill>
                <a:effectLst/>
                <a:uLnTx/>
                <a:uFillTx/>
                <a:latin typeface="Roboto Condensed"/>
                <a:ea typeface="Roboto Condensed"/>
                <a:cs typeface="Roboto Condensed"/>
                <a:sym typeface="Roboto Condensed"/>
              </a:rPr>
              <a:t>Table of Content</a:t>
            </a:r>
          </a:p>
        </p:txBody>
      </p:sp>
      <p:sp>
        <p:nvSpPr>
          <p:cNvPr id="13" name="Google Shape;248;p17">
            <a:extLst>
              <a:ext uri="{FF2B5EF4-FFF2-40B4-BE49-F238E27FC236}">
                <a16:creationId xmlns:a16="http://schemas.microsoft.com/office/drawing/2014/main" id="{4676946D-898A-559A-BB9F-C6A76BBDF971}"/>
              </a:ext>
            </a:extLst>
          </p:cNvPr>
          <p:cNvSpPr txBox="1">
            <a:spLocks/>
          </p:cNvSpPr>
          <p:nvPr/>
        </p:nvSpPr>
        <p:spPr>
          <a:xfrm>
            <a:off x="1340691" y="3252704"/>
            <a:ext cx="1809160" cy="5141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1400" b="0" i="0" u="none" strike="noStrike" kern="0" cap="none" spc="0" normalizeH="0" baseline="0" noProof="0">
                <a:ln>
                  <a:noFill/>
                </a:ln>
                <a:solidFill>
                  <a:schemeClr val="tx1"/>
                </a:solidFill>
                <a:effectLst/>
                <a:uLnTx/>
                <a:uFillTx/>
                <a:latin typeface="Roboto Condensed"/>
                <a:ea typeface="Roboto Condensed"/>
                <a:cs typeface="Roboto Condensed"/>
                <a:sym typeface="Roboto Condensed"/>
              </a:rPr>
              <a:t>Applying E2EE!</a:t>
            </a:r>
          </a:p>
        </p:txBody>
      </p:sp>
      <p:sp>
        <p:nvSpPr>
          <p:cNvPr id="42" name="Google Shape;248;p17">
            <a:extLst>
              <a:ext uri="{FF2B5EF4-FFF2-40B4-BE49-F238E27FC236}">
                <a16:creationId xmlns:a16="http://schemas.microsoft.com/office/drawing/2014/main" id="{C6807EAC-DCFB-1079-8AD0-4888DD41E65F}"/>
              </a:ext>
            </a:extLst>
          </p:cNvPr>
          <p:cNvSpPr txBox="1">
            <a:spLocks/>
          </p:cNvSpPr>
          <p:nvPr/>
        </p:nvSpPr>
        <p:spPr>
          <a:xfrm>
            <a:off x="5551709" y="479513"/>
            <a:ext cx="2444618" cy="667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Hướng Tiếp cận</a:t>
            </a:r>
            <a:endParaRPr lang="vi-VN" sz="2800" b="0">
              <a:solidFill>
                <a:schemeClr val="tx1"/>
              </a:solidFill>
            </a:endParaRPr>
          </a:p>
        </p:txBody>
      </p:sp>
      <p:sp>
        <p:nvSpPr>
          <p:cNvPr id="46" name="Google Shape;248;p17">
            <a:extLst>
              <a:ext uri="{FF2B5EF4-FFF2-40B4-BE49-F238E27FC236}">
                <a16:creationId xmlns:a16="http://schemas.microsoft.com/office/drawing/2014/main" id="{8C5873AE-2138-7C65-C9E1-BE5516F049AA}"/>
              </a:ext>
            </a:extLst>
          </p:cNvPr>
          <p:cNvSpPr txBox="1">
            <a:spLocks/>
          </p:cNvSpPr>
          <p:nvPr/>
        </p:nvSpPr>
        <p:spPr>
          <a:xfrm>
            <a:off x="5551709" y="1461250"/>
            <a:ext cx="2128596"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Phương Thức</a:t>
            </a:r>
            <a:endParaRPr lang="vi-VN" sz="2800" b="0">
              <a:solidFill>
                <a:schemeClr val="tx1"/>
              </a:solidFill>
            </a:endParaRPr>
          </a:p>
        </p:txBody>
      </p:sp>
      <p:sp>
        <p:nvSpPr>
          <p:cNvPr id="50" name="Google Shape;248;p17">
            <a:extLst>
              <a:ext uri="{FF2B5EF4-FFF2-40B4-BE49-F238E27FC236}">
                <a16:creationId xmlns:a16="http://schemas.microsoft.com/office/drawing/2014/main" id="{2D3A369A-18C8-EC72-C014-88F18D772C9B}"/>
              </a:ext>
            </a:extLst>
          </p:cNvPr>
          <p:cNvSpPr txBox="1">
            <a:spLocks/>
          </p:cNvSpPr>
          <p:nvPr/>
        </p:nvSpPr>
        <p:spPr>
          <a:xfrm>
            <a:off x="5551709" y="3968314"/>
            <a:ext cx="1538777"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Kết luận</a:t>
            </a:r>
            <a:endParaRPr lang="vi-VN" sz="2800" b="0">
              <a:solidFill>
                <a:schemeClr val="tx1"/>
              </a:solidFill>
            </a:endParaRPr>
          </a:p>
        </p:txBody>
      </p:sp>
      <p:sp>
        <p:nvSpPr>
          <p:cNvPr id="62" name="Google Shape;248;p17">
            <a:extLst>
              <a:ext uri="{FF2B5EF4-FFF2-40B4-BE49-F238E27FC236}">
                <a16:creationId xmlns:a16="http://schemas.microsoft.com/office/drawing/2014/main" id="{0BAE356C-C47C-E13E-939E-24F5B18ACE56}"/>
              </a:ext>
            </a:extLst>
          </p:cNvPr>
          <p:cNvSpPr txBox="1">
            <a:spLocks/>
          </p:cNvSpPr>
          <p:nvPr/>
        </p:nvSpPr>
        <p:spPr>
          <a:xfrm>
            <a:off x="5551709" y="2296938"/>
            <a:ext cx="2468232"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Mô tả ý tưởng</a:t>
            </a:r>
            <a:endParaRPr lang="vi-VN" sz="2800" b="0">
              <a:solidFill>
                <a:schemeClr val="tx1"/>
              </a:solidFill>
            </a:endParaRPr>
          </a:p>
        </p:txBody>
      </p:sp>
      <p:sp>
        <p:nvSpPr>
          <p:cNvPr id="66" name="Google Shape;248;p17">
            <a:extLst>
              <a:ext uri="{FF2B5EF4-FFF2-40B4-BE49-F238E27FC236}">
                <a16:creationId xmlns:a16="http://schemas.microsoft.com/office/drawing/2014/main" id="{D95E071D-D9EA-63D8-B67B-68DCB5B37515}"/>
              </a:ext>
            </a:extLst>
          </p:cNvPr>
          <p:cNvSpPr txBox="1">
            <a:spLocks/>
          </p:cNvSpPr>
          <p:nvPr/>
        </p:nvSpPr>
        <p:spPr>
          <a:xfrm>
            <a:off x="5551709" y="3132626"/>
            <a:ext cx="2261548"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Nhận xét</a:t>
            </a:r>
            <a:endParaRPr lang="vi-VN" sz="2800" b="0">
              <a:solidFill>
                <a:schemeClr val="tx1"/>
              </a:solidFill>
            </a:endParaRPr>
          </a:p>
        </p:txBody>
      </p:sp>
      <p:grpSp>
        <p:nvGrpSpPr>
          <p:cNvPr id="11" name="Google Shape;1021;p46">
            <a:extLst>
              <a:ext uri="{FF2B5EF4-FFF2-40B4-BE49-F238E27FC236}">
                <a16:creationId xmlns:a16="http://schemas.microsoft.com/office/drawing/2014/main" id="{F9D70A6A-5F95-4CAF-0B56-18CA19E30C87}"/>
              </a:ext>
            </a:extLst>
          </p:cNvPr>
          <p:cNvGrpSpPr/>
          <p:nvPr/>
        </p:nvGrpSpPr>
        <p:grpSpPr>
          <a:xfrm rot="4891298">
            <a:off x="36521" y="2650743"/>
            <a:ext cx="1201790" cy="1147271"/>
            <a:chOff x="3951850" y="2985350"/>
            <a:chExt cx="407950" cy="416500"/>
          </a:xfrm>
        </p:grpSpPr>
        <p:sp>
          <p:nvSpPr>
            <p:cNvPr id="14" name="Google Shape;1022;p46">
              <a:extLst>
                <a:ext uri="{FF2B5EF4-FFF2-40B4-BE49-F238E27FC236}">
                  <a16:creationId xmlns:a16="http://schemas.microsoft.com/office/drawing/2014/main" id="{57B5EF63-A75F-E889-C23A-F417D95932D9}"/>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023;p46">
              <a:extLst>
                <a:ext uri="{FF2B5EF4-FFF2-40B4-BE49-F238E27FC236}">
                  <a16:creationId xmlns:a16="http://schemas.microsoft.com/office/drawing/2014/main" id="{674E6856-56AA-CFD5-9FED-0AD85EE358E0}"/>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024;p46">
              <a:extLst>
                <a:ext uri="{FF2B5EF4-FFF2-40B4-BE49-F238E27FC236}">
                  <a16:creationId xmlns:a16="http://schemas.microsoft.com/office/drawing/2014/main" id="{742E32D3-44D5-2C6B-35B6-BCF5A8B25E0C}"/>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025;p46">
              <a:extLst>
                <a:ext uri="{FF2B5EF4-FFF2-40B4-BE49-F238E27FC236}">
                  <a16:creationId xmlns:a16="http://schemas.microsoft.com/office/drawing/2014/main" id="{AA0E8541-2D06-8AC3-7C24-7BD2D8D032E7}"/>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1" name="Google Shape;892;p46">
            <a:extLst>
              <a:ext uri="{FF2B5EF4-FFF2-40B4-BE49-F238E27FC236}">
                <a16:creationId xmlns:a16="http://schemas.microsoft.com/office/drawing/2014/main" id="{BB797F24-D966-E620-6B81-F7CABF66078B}"/>
              </a:ext>
            </a:extLst>
          </p:cNvPr>
          <p:cNvGrpSpPr/>
          <p:nvPr/>
        </p:nvGrpSpPr>
        <p:grpSpPr>
          <a:xfrm>
            <a:off x="5195627" y="572586"/>
            <a:ext cx="309022" cy="376837"/>
            <a:chOff x="596350" y="929175"/>
            <a:chExt cx="407950" cy="497475"/>
          </a:xfrm>
        </p:grpSpPr>
        <p:sp>
          <p:nvSpPr>
            <p:cNvPr id="82" name="Google Shape;893;p46">
              <a:extLst>
                <a:ext uri="{FF2B5EF4-FFF2-40B4-BE49-F238E27FC236}">
                  <a16:creationId xmlns:a16="http://schemas.microsoft.com/office/drawing/2014/main" id="{C7971647-FACA-E988-AD6B-067C0A74664E}"/>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894;p46">
              <a:extLst>
                <a:ext uri="{FF2B5EF4-FFF2-40B4-BE49-F238E27FC236}">
                  <a16:creationId xmlns:a16="http://schemas.microsoft.com/office/drawing/2014/main" id="{B7054BA6-F440-4D20-F7C2-6B90B14F25D4}"/>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895;p46">
              <a:extLst>
                <a:ext uri="{FF2B5EF4-FFF2-40B4-BE49-F238E27FC236}">
                  <a16:creationId xmlns:a16="http://schemas.microsoft.com/office/drawing/2014/main" id="{E80A3F0E-A851-44F8-A2AB-3529CCCB9496}"/>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896;p46">
              <a:extLst>
                <a:ext uri="{FF2B5EF4-FFF2-40B4-BE49-F238E27FC236}">
                  <a16:creationId xmlns:a16="http://schemas.microsoft.com/office/drawing/2014/main" id="{64AD6680-FDEA-8228-AB60-376FFD5E41D3}"/>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897;p46">
              <a:extLst>
                <a:ext uri="{FF2B5EF4-FFF2-40B4-BE49-F238E27FC236}">
                  <a16:creationId xmlns:a16="http://schemas.microsoft.com/office/drawing/2014/main" id="{98E7E864-3ECE-FE65-F97C-A0383E553CE2}"/>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898;p46">
              <a:extLst>
                <a:ext uri="{FF2B5EF4-FFF2-40B4-BE49-F238E27FC236}">
                  <a16:creationId xmlns:a16="http://schemas.microsoft.com/office/drawing/2014/main" id="{55E62F11-C148-650E-08B4-113758089AF0}"/>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899;p46">
              <a:extLst>
                <a:ext uri="{FF2B5EF4-FFF2-40B4-BE49-F238E27FC236}">
                  <a16:creationId xmlns:a16="http://schemas.microsoft.com/office/drawing/2014/main" id="{EDC1DF56-E696-ED19-BAE4-18D3AB6718EA}"/>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97" name="Google Shape;892;p46">
            <a:extLst>
              <a:ext uri="{FF2B5EF4-FFF2-40B4-BE49-F238E27FC236}">
                <a16:creationId xmlns:a16="http://schemas.microsoft.com/office/drawing/2014/main" id="{987C898C-7D52-EABE-A842-F089C416B018}"/>
              </a:ext>
            </a:extLst>
          </p:cNvPr>
          <p:cNvGrpSpPr/>
          <p:nvPr/>
        </p:nvGrpSpPr>
        <p:grpSpPr>
          <a:xfrm>
            <a:off x="5195627" y="1435189"/>
            <a:ext cx="309022" cy="376837"/>
            <a:chOff x="596350" y="929175"/>
            <a:chExt cx="407950" cy="497475"/>
          </a:xfrm>
        </p:grpSpPr>
        <p:sp>
          <p:nvSpPr>
            <p:cNvPr id="98" name="Google Shape;893;p46">
              <a:extLst>
                <a:ext uri="{FF2B5EF4-FFF2-40B4-BE49-F238E27FC236}">
                  <a16:creationId xmlns:a16="http://schemas.microsoft.com/office/drawing/2014/main" id="{77C55674-2097-641B-96CF-C0A306875399}"/>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894;p46">
              <a:extLst>
                <a:ext uri="{FF2B5EF4-FFF2-40B4-BE49-F238E27FC236}">
                  <a16:creationId xmlns:a16="http://schemas.microsoft.com/office/drawing/2014/main" id="{E237954A-05A1-BD9D-9D16-E6D0337FF938}"/>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895;p46">
              <a:extLst>
                <a:ext uri="{FF2B5EF4-FFF2-40B4-BE49-F238E27FC236}">
                  <a16:creationId xmlns:a16="http://schemas.microsoft.com/office/drawing/2014/main" id="{E580699A-AAF6-2B8E-A7C2-3DAC43318EA9}"/>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896;p46">
              <a:extLst>
                <a:ext uri="{FF2B5EF4-FFF2-40B4-BE49-F238E27FC236}">
                  <a16:creationId xmlns:a16="http://schemas.microsoft.com/office/drawing/2014/main" id="{2F0FFCB2-5CA5-97C9-AB82-9636E6A516ED}"/>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897;p46">
              <a:extLst>
                <a:ext uri="{FF2B5EF4-FFF2-40B4-BE49-F238E27FC236}">
                  <a16:creationId xmlns:a16="http://schemas.microsoft.com/office/drawing/2014/main" id="{F785E06C-110C-14B0-45F0-23C2EDD0420F}"/>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898;p46">
              <a:extLst>
                <a:ext uri="{FF2B5EF4-FFF2-40B4-BE49-F238E27FC236}">
                  <a16:creationId xmlns:a16="http://schemas.microsoft.com/office/drawing/2014/main" id="{47829207-0517-7EAB-D191-4A10DD299C42}"/>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899;p46">
              <a:extLst>
                <a:ext uri="{FF2B5EF4-FFF2-40B4-BE49-F238E27FC236}">
                  <a16:creationId xmlns:a16="http://schemas.microsoft.com/office/drawing/2014/main" id="{1CF67699-30B5-5908-0181-4AC699B1ECBE}"/>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5" name="Google Shape;892;p46">
            <a:extLst>
              <a:ext uri="{FF2B5EF4-FFF2-40B4-BE49-F238E27FC236}">
                <a16:creationId xmlns:a16="http://schemas.microsoft.com/office/drawing/2014/main" id="{5F4A2739-2B2E-B9AF-C0BC-7C0E215B8695}"/>
              </a:ext>
            </a:extLst>
          </p:cNvPr>
          <p:cNvGrpSpPr/>
          <p:nvPr/>
        </p:nvGrpSpPr>
        <p:grpSpPr>
          <a:xfrm>
            <a:off x="5195627" y="2297792"/>
            <a:ext cx="309022" cy="376837"/>
            <a:chOff x="596350" y="929175"/>
            <a:chExt cx="407950" cy="497475"/>
          </a:xfrm>
        </p:grpSpPr>
        <p:sp>
          <p:nvSpPr>
            <p:cNvPr id="106" name="Google Shape;893;p46">
              <a:extLst>
                <a:ext uri="{FF2B5EF4-FFF2-40B4-BE49-F238E27FC236}">
                  <a16:creationId xmlns:a16="http://schemas.microsoft.com/office/drawing/2014/main" id="{371E7B2B-0554-AFC4-58CE-6B46C4E759D9}"/>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894;p46">
              <a:extLst>
                <a:ext uri="{FF2B5EF4-FFF2-40B4-BE49-F238E27FC236}">
                  <a16:creationId xmlns:a16="http://schemas.microsoft.com/office/drawing/2014/main" id="{B89E371F-F711-E8C4-C091-682FC483A300}"/>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895;p46">
              <a:extLst>
                <a:ext uri="{FF2B5EF4-FFF2-40B4-BE49-F238E27FC236}">
                  <a16:creationId xmlns:a16="http://schemas.microsoft.com/office/drawing/2014/main" id="{1DA936A8-F927-41E6-38A3-8E0BFABD8DC1}"/>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896;p46">
              <a:extLst>
                <a:ext uri="{FF2B5EF4-FFF2-40B4-BE49-F238E27FC236}">
                  <a16:creationId xmlns:a16="http://schemas.microsoft.com/office/drawing/2014/main" id="{462BBFD9-D2F9-F5FF-6046-43D455825A52}"/>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897;p46">
              <a:extLst>
                <a:ext uri="{FF2B5EF4-FFF2-40B4-BE49-F238E27FC236}">
                  <a16:creationId xmlns:a16="http://schemas.microsoft.com/office/drawing/2014/main" id="{37D0BCC1-C214-2D3A-5E05-42DCDDB2A0AE}"/>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898;p46">
              <a:extLst>
                <a:ext uri="{FF2B5EF4-FFF2-40B4-BE49-F238E27FC236}">
                  <a16:creationId xmlns:a16="http://schemas.microsoft.com/office/drawing/2014/main" id="{765FC67B-863E-F92C-575D-CC576B1377EE}"/>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899;p46">
              <a:extLst>
                <a:ext uri="{FF2B5EF4-FFF2-40B4-BE49-F238E27FC236}">
                  <a16:creationId xmlns:a16="http://schemas.microsoft.com/office/drawing/2014/main" id="{53F685F4-2A7A-2555-4096-84F0739FEEA5}"/>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13" name="Google Shape;892;p46">
            <a:extLst>
              <a:ext uri="{FF2B5EF4-FFF2-40B4-BE49-F238E27FC236}">
                <a16:creationId xmlns:a16="http://schemas.microsoft.com/office/drawing/2014/main" id="{0BF0EB3E-98E4-7483-673E-EA409A0C8E23}"/>
              </a:ext>
            </a:extLst>
          </p:cNvPr>
          <p:cNvGrpSpPr/>
          <p:nvPr/>
        </p:nvGrpSpPr>
        <p:grpSpPr>
          <a:xfrm>
            <a:off x="5195627" y="3160395"/>
            <a:ext cx="309022" cy="376837"/>
            <a:chOff x="596350" y="929175"/>
            <a:chExt cx="407950" cy="497475"/>
          </a:xfrm>
        </p:grpSpPr>
        <p:sp>
          <p:nvSpPr>
            <p:cNvPr id="114" name="Google Shape;893;p46">
              <a:extLst>
                <a:ext uri="{FF2B5EF4-FFF2-40B4-BE49-F238E27FC236}">
                  <a16:creationId xmlns:a16="http://schemas.microsoft.com/office/drawing/2014/main" id="{A212F2CE-BC02-56D0-A40F-DC0014AF9DCA}"/>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894;p46">
              <a:extLst>
                <a:ext uri="{FF2B5EF4-FFF2-40B4-BE49-F238E27FC236}">
                  <a16:creationId xmlns:a16="http://schemas.microsoft.com/office/drawing/2014/main" id="{64D46A19-1393-A347-EE77-8B6F9B3ABDC9}"/>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895;p46">
              <a:extLst>
                <a:ext uri="{FF2B5EF4-FFF2-40B4-BE49-F238E27FC236}">
                  <a16:creationId xmlns:a16="http://schemas.microsoft.com/office/drawing/2014/main" id="{30729383-3A3A-D742-9506-EDDCD5707159}"/>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896;p46">
              <a:extLst>
                <a:ext uri="{FF2B5EF4-FFF2-40B4-BE49-F238E27FC236}">
                  <a16:creationId xmlns:a16="http://schemas.microsoft.com/office/drawing/2014/main" id="{0C33CED2-DD31-FE9D-38CF-7902873E8DEC}"/>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897;p46">
              <a:extLst>
                <a:ext uri="{FF2B5EF4-FFF2-40B4-BE49-F238E27FC236}">
                  <a16:creationId xmlns:a16="http://schemas.microsoft.com/office/drawing/2014/main" id="{26590DB4-BE9A-85A2-C5FE-F5BB80AB18C1}"/>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898;p46">
              <a:extLst>
                <a:ext uri="{FF2B5EF4-FFF2-40B4-BE49-F238E27FC236}">
                  <a16:creationId xmlns:a16="http://schemas.microsoft.com/office/drawing/2014/main" id="{7FB888F3-BC84-155C-2DEC-FBEC63DE9302}"/>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899;p46">
              <a:extLst>
                <a:ext uri="{FF2B5EF4-FFF2-40B4-BE49-F238E27FC236}">
                  <a16:creationId xmlns:a16="http://schemas.microsoft.com/office/drawing/2014/main" id="{2ECF96A4-AF2E-4CDA-7165-860C61FDD187}"/>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21" name="Google Shape;892;p46">
            <a:extLst>
              <a:ext uri="{FF2B5EF4-FFF2-40B4-BE49-F238E27FC236}">
                <a16:creationId xmlns:a16="http://schemas.microsoft.com/office/drawing/2014/main" id="{2E225726-C0C4-A664-A414-5B0C2002EF12}"/>
              </a:ext>
            </a:extLst>
          </p:cNvPr>
          <p:cNvGrpSpPr/>
          <p:nvPr/>
        </p:nvGrpSpPr>
        <p:grpSpPr>
          <a:xfrm>
            <a:off x="5195627" y="4022998"/>
            <a:ext cx="309022" cy="376837"/>
            <a:chOff x="596350" y="929175"/>
            <a:chExt cx="407950" cy="497475"/>
          </a:xfrm>
        </p:grpSpPr>
        <p:sp>
          <p:nvSpPr>
            <p:cNvPr id="122" name="Google Shape;893;p46">
              <a:extLst>
                <a:ext uri="{FF2B5EF4-FFF2-40B4-BE49-F238E27FC236}">
                  <a16:creationId xmlns:a16="http://schemas.microsoft.com/office/drawing/2014/main" id="{D0C50122-5DD6-8335-E5A4-CAA89901A143}"/>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894;p46">
              <a:extLst>
                <a:ext uri="{FF2B5EF4-FFF2-40B4-BE49-F238E27FC236}">
                  <a16:creationId xmlns:a16="http://schemas.microsoft.com/office/drawing/2014/main" id="{0423E2D4-F919-45DC-6CEE-22E609C9F552}"/>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895;p46">
              <a:extLst>
                <a:ext uri="{FF2B5EF4-FFF2-40B4-BE49-F238E27FC236}">
                  <a16:creationId xmlns:a16="http://schemas.microsoft.com/office/drawing/2014/main" id="{A201BC5F-662B-B275-8012-3CF7F7850CE8}"/>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896;p46">
              <a:extLst>
                <a:ext uri="{FF2B5EF4-FFF2-40B4-BE49-F238E27FC236}">
                  <a16:creationId xmlns:a16="http://schemas.microsoft.com/office/drawing/2014/main" id="{492E58F4-A1B6-008A-AF6B-E93B7F28657F}"/>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897;p46">
              <a:extLst>
                <a:ext uri="{FF2B5EF4-FFF2-40B4-BE49-F238E27FC236}">
                  <a16:creationId xmlns:a16="http://schemas.microsoft.com/office/drawing/2014/main" id="{5EBFBF09-AC79-202A-42E1-4B0B8E593A1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898;p46">
              <a:extLst>
                <a:ext uri="{FF2B5EF4-FFF2-40B4-BE49-F238E27FC236}">
                  <a16:creationId xmlns:a16="http://schemas.microsoft.com/office/drawing/2014/main" id="{8F95C2EC-21EA-6B47-8864-F87400FCF59F}"/>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899;p46">
              <a:extLst>
                <a:ext uri="{FF2B5EF4-FFF2-40B4-BE49-F238E27FC236}">
                  <a16:creationId xmlns:a16="http://schemas.microsoft.com/office/drawing/2014/main" id="{BC4FE2B2-A2FC-30C3-FF07-A665EADE62C2}"/>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2425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19</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33562" y="62873"/>
            <a:ext cx="2504949" cy="530608"/>
          </a:xfrm>
        </p:spPr>
        <p:txBody>
          <a:bodyPr/>
          <a:lstStyle/>
          <a:p>
            <a:r>
              <a:rPr lang="vi-VN" sz="1800"/>
              <a:t>Hướng tiếp cận</a:t>
            </a:r>
            <a:endParaRPr lang="en-US" sz="1800"/>
          </a:p>
        </p:txBody>
      </p:sp>
      <p:grpSp>
        <p:nvGrpSpPr>
          <p:cNvPr id="12" name="Google Shape;919;p46">
            <a:extLst>
              <a:ext uri="{FF2B5EF4-FFF2-40B4-BE49-F238E27FC236}">
                <a16:creationId xmlns:a16="http://schemas.microsoft.com/office/drawing/2014/main" id="{D2D68CAF-2DF1-5500-D1FA-0F52EA3F6DE3}"/>
              </a:ext>
            </a:extLst>
          </p:cNvPr>
          <p:cNvGrpSpPr/>
          <p:nvPr/>
        </p:nvGrpSpPr>
        <p:grpSpPr>
          <a:xfrm>
            <a:off x="106626" y="229496"/>
            <a:ext cx="254709" cy="197361"/>
            <a:chOff x="1236875" y="1623900"/>
            <a:chExt cx="465200" cy="455475"/>
          </a:xfrm>
        </p:grpSpPr>
        <p:sp>
          <p:nvSpPr>
            <p:cNvPr id="13" name="Google Shape;920;p46">
              <a:extLst>
                <a:ext uri="{FF2B5EF4-FFF2-40B4-BE49-F238E27FC236}">
                  <a16:creationId xmlns:a16="http://schemas.microsoft.com/office/drawing/2014/main" id="{0BAAEAAB-A35C-88FC-7776-9085939DB57A}"/>
                </a:ext>
              </a:extLst>
            </p:cNvPr>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6">
              <a:extLst>
                <a:ext uri="{FF2B5EF4-FFF2-40B4-BE49-F238E27FC236}">
                  <a16:creationId xmlns:a16="http://schemas.microsoft.com/office/drawing/2014/main" id="{E406ADE4-8DCC-EA07-54B2-22FA89514432}"/>
                </a:ext>
              </a:extLst>
            </p:cNvPr>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6">
              <a:extLst>
                <a:ext uri="{FF2B5EF4-FFF2-40B4-BE49-F238E27FC236}">
                  <a16:creationId xmlns:a16="http://schemas.microsoft.com/office/drawing/2014/main" id="{C32DB0AA-9DB8-2C6E-4BE2-F426765B1918}"/>
                </a:ext>
              </a:extLst>
            </p:cNvPr>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3;p46">
              <a:extLst>
                <a:ext uri="{FF2B5EF4-FFF2-40B4-BE49-F238E27FC236}">
                  <a16:creationId xmlns:a16="http://schemas.microsoft.com/office/drawing/2014/main" id="{C9F65D84-AFAE-D1FE-BC0C-8C2C65380C99}"/>
                </a:ext>
              </a:extLst>
            </p:cNvPr>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4;p46">
              <a:extLst>
                <a:ext uri="{FF2B5EF4-FFF2-40B4-BE49-F238E27FC236}">
                  <a16:creationId xmlns:a16="http://schemas.microsoft.com/office/drawing/2014/main" id="{7F7DB691-5252-9FC0-70FC-0AC59BC3B7EA}"/>
                </a:ext>
              </a:extLst>
            </p:cNvPr>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p46">
              <a:extLst>
                <a:ext uri="{FF2B5EF4-FFF2-40B4-BE49-F238E27FC236}">
                  <a16:creationId xmlns:a16="http://schemas.microsoft.com/office/drawing/2014/main" id="{EE30287F-D739-569A-C099-670077D82ADF}"/>
                </a:ext>
              </a:extLst>
            </p:cNvPr>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p46">
              <a:extLst>
                <a:ext uri="{FF2B5EF4-FFF2-40B4-BE49-F238E27FC236}">
                  <a16:creationId xmlns:a16="http://schemas.microsoft.com/office/drawing/2014/main" id="{B55D1C2C-806E-A6D7-E974-92F7C42CEB44}"/>
                </a:ext>
              </a:extLst>
            </p:cNvPr>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8B494F0-1016-8D5B-3179-9E1CAF849F09}"/>
              </a:ext>
            </a:extLst>
          </p:cNvPr>
          <p:cNvSpPr txBox="1"/>
          <p:nvPr/>
        </p:nvSpPr>
        <p:spPr>
          <a:xfrm>
            <a:off x="1724469" y="887899"/>
            <a:ext cx="5692785" cy="369332"/>
          </a:xfrm>
          <a:prstGeom prst="rect">
            <a:avLst/>
          </a:prstGeom>
          <a:noFill/>
        </p:spPr>
        <p:txBody>
          <a:bodyPr wrap="square" rtlCol="0">
            <a:spAutoFit/>
          </a:bodyPr>
          <a:lstStyle/>
          <a:p>
            <a:pPr algn="ctr"/>
            <a:r>
              <a:rPr lang="vi-VN" sz="1800" b="1">
                <a:latin typeface="Roboto Condensed" panose="02000000000000000000" pitchFamily="2" charset="0"/>
                <a:ea typeface="Roboto Condensed" panose="02000000000000000000" pitchFamily="2" charset="0"/>
                <a:cs typeface="Roboto Condensed" panose="02000000000000000000" pitchFamily="2" charset="0"/>
              </a:rPr>
              <a:t>Mã hóa đầu cuối với kết hợp các giao thức khác nhau</a:t>
            </a:r>
          </a:p>
        </p:txBody>
      </p:sp>
      <p:sp>
        <p:nvSpPr>
          <p:cNvPr id="26" name="Google Shape;650;p40">
            <a:extLst>
              <a:ext uri="{FF2B5EF4-FFF2-40B4-BE49-F238E27FC236}">
                <a16:creationId xmlns:a16="http://schemas.microsoft.com/office/drawing/2014/main" id="{1EBFEF66-CA18-A4B2-FCC0-567FAF05CD80}"/>
              </a:ext>
            </a:extLst>
          </p:cNvPr>
          <p:cNvSpPr/>
          <p:nvPr/>
        </p:nvSpPr>
        <p:spPr>
          <a:xfrm>
            <a:off x="790196" y="1342302"/>
            <a:ext cx="3630251" cy="1367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vi-VN" b="1">
                <a:solidFill>
                  <a:schemeClr val="dk1"/>
                </a:solidFill>
                <a:latin typeface="Roboto Condensed"/>
                <a:ea typeface="Roboto Condensed"/>
                <a:cs typeface="Roboto Condensed"/>
                <a:sym typeface="Roboto Condensed"/>
              </a:rPr>
              <a:t>MÃ HÓA TIN NHẮN </a:t>
            </a:r>
            <a:r>
              <a:rPr lang="en-US" b="1">
                <a:solidFill>
                  <a:schemeClr val="dk1"/>
                </a:solidFill>
                <a:latin typeface="Roboto Condensed"/>
                <a:ea typeface="Roboto Condensed"/>
                <a:cs typeface="Roboto Condensed"/>
                <a:sym typeface="Roboto Condensed"/>
              </a:rPr>
              <a:t>: </a:t>
            </a:r>
            <a:endParaRPr lang="vi-VN"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US">
                <a:solidFill>
                  <a:schemeClr val="dk1"/>
                </a:solidFill>
                <a:latin typeface="Roboto Condensed"/>
                <a:ea typeface="Roboto Condensed"/>
                <a:cs typeface="Roboto Condensed"/>
                <a:sym typeface="Roboto Condensed"/>
              </a:rPr>
              <a:t>AES</a:t>
            </a:r>
          </a:p>
        </p:txBody>
      </p:sp>
      <p:sp>
        <p:nvSpPr>
          <p:cNvPr id="27" name="Google Shape;651;p40">
            <a:extLst>
              <a:ext uri="{FF2B5EF4-FFF2-40B4-BE49-F238E27FC236}">
                <a16:creationId xmlns:a16="http://schemas.microsoft.com/office/drawing/2014/main" id="{91E4F034-97FF-D826-D2BA-C7283E23C223}"/>
              </a:ext>
            </a:extLst>
          </p:cNvPr>
          <p:cNvSpPr/>
          <p:nvPr/>
        </p:nvSpPr>
        <p:spPr>
          <a:xfrm>
            <a:off x="4570862" y="1342302"/>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vi-VN" b="1">
                <a:solidFill>
                  <a:schemeClr val="dk1"/>
                </a:solidFill>
                <a:latin typeface="Roboto Condensed"/>
                <a:ea typeface="Roboto Condensed"/>
                <a:cs typeface="Roboto Condensed"/>
                <a:sym typeface="Roboto Condensed"/>
              </a:rPr>
              <a:t>KÊNH TRUYỀN THÔNG TIN:</a:t>
            </a:r>
          </a:p>
          <a:p>
            <a:pPr marL="0" lvl="0" indent="0" algn="r" rtl="0">
              <a:spcBef>
                <a:spcPts val="0"/>
              </a:spcBef>
              <a:spcAft>
                <a:spcPts val="0"/>
              </a:spcAft>
              <a:buClr>
                <a:schemeClr val="dk1"/>
              </a:buClr>
              <a:buSzPts val="1100"/>
              <a:buFont typeface="Arial"/>
              <a:buNone/>
            </a:pPr>
            <a:r>
              <a:rPr lang="vi-VN" b="0"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TCP/IP</a:t>
            </a:r>
            <a:endParaRPr>
              <a:solidFill>
                <a:schemeClr val="dk1"/>
              </a:solidFill>
              <a:latin typeface="Roboto Condensed"/>
              <a:ea typeface="Roboto Condensed"/>
              <a:cs typeface="Roboto Condensed"/>
              <a:sym typeface="Roboto Condensed"/>
            </a:endParaRPr>
          </a:p>
        </p:txBody>
      </p:sp>
      <p:sp>
        <p:nvSpPr>
          <p:cNvPr id="28" name="Google Shape;652;p40">
            <a:extLst>
              <a:ext uri="{FF2B5EF4-FFF2-40B4-BE49-F238E27FC236}">
                <a16:creationId xmlns:a16="http://schemas.microsoft.com/office/drawing/2014/main" id="{0624B949-1F33-5B53-19B6-19D971D6F7AC}"/>
              </a:ext>
            </a:extLst>
          </p:cNvPr>
          <p:cNvSpPr/>
          <p:nvPr/>
        </p:nvSpPr>
        <p:spPr>
          <a:xfrm>
            <a:off x="790197" y="2860074"/>
            <a:ext cx="3630251" cy="1367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Condensed"/>
              <a:ea typeface="Roboto Condensed"/>
              <a:cs typeface="Roboto Condensed"/>
              <a:sym typeface="Roboto Condensed"/>
            </a:endParaRPr>
          </a:p>
          <a:p>
            <a:pPr marL="0" lvl="0" indent="0" algn="l" rtl="0">
              <a:spcBef>
                <a:spcPts val="600"/>
              </a:spcBef>
              <a:spcAft>
                <a:spcPts val="0"/>
              </a:spcAft>
              <a:buClr>
                <a:schemeClr val="dk1"/>
              </a:buClr>
              <a:buSzPts val="1100"/>
              <a:buFont typeface="Arial"/>
              <a:buNone/>
            </a:pPr>
            <a:r>
              <a:rPr lang="en-US">
                <a:solidFill>
                  <a:schemeClr val="dk1"/>
                </a:solidFill>
                <a:latin typeface="Roboto Condensed"/>
                <a:ea typeface="Roboto Condensed"/>
                <a:cs typeface="Roboto Condensed"/>
                <a:sym typeface="Roboto Condensed"/>
              </a:rPr>
              <a:t>ZKP(Zero-knowledge Proof)</a:t>
            </a:r>
            <a:endParaRPr lang="vi-VN">
              <a:solidFill>
                <a:schemeClr val="dk1"/>
              </a:solidFill>
              <a:latin typeface="Roboto Condensed"/>
              <a:ea typeface="Roboto Condensed"/>
              <a:cs typeface="Roboto Condensed"/>
              <a:sym typeface="Roboto Condensed"/>
            </a:endParaRPr>
          </a:p>
          <a:p>
            <a:pPr marL="0" lvl="0" indent="0" algn="l" rtl="0">
              <a:spcBef>
                <a:spcPts val="600"/>
              </a:spcBef>
              <a:spcAft>
                <a:spcPts val="0"/>
              </a:spcAft>
              <a:buClr>
                <a:schemeClr val="dk1"/>
              </a:buClr>
              <a:buSzPts val="1100"/>
              <a:buFont typeface="Arial"/>
              <a:buNone/>
            </a:pPr>
            <a:r>
              <a:rPr lang="vi-VN">
                <a:solidFill>
                  <a:schemeClr val="dk1"/>
                </a:solidFill>
                <a:latin typeface="Roboto Condensed"/>
                <a:ea typeface="Roboto Condensed"/>
                <a:cs typeface="Roboto Condensed"/>
                <a:sym typeface="Roboto Condensed"/>
              </a:rPr>
              <a:t>HMAC</a:t>
            </a:r>
          </a:p>
          <a:p>
            <a:pPr marL="0" lvl="0" indent="0" algn="l" rtl="0">
              <a:spcBef>
                <a:spcPts val="600"/>
              </a:spcBef>
              <a:spcAft>
                <a:spcPts val="0"/>
              </a:spcAft>
              <a:buClr>
                <a:schemeClr val="dk1"/>
              </a:buClr>
              <a:buSzPts val="1100"/>
              <a:buFont typeface="Arial"/>
              <a:buNone/>
            </a:pPr>
            <a:r>
              <a:rPr lang="vi-VN" b="1">
                <a:solidFill>
                  <a:schemeClr val="dk1"/>
                </a:solidFill>
                <a:latin typeface="Roboto Condensed"/>
                <a:ea typeface="Roboto Condensed"/>
                <a:cs typeface="Roboto Condensed"/>
                <a:sym typeface="Roboto Condensed"/>
              </a:rPr>
              <a:t>XÁC THỰC NGƯỜI DÙNG:</a:t>
            </a:r>
            <a:endParaRPr>
              <a:solidFill>
                <a:schemeClr val="dk1"/>
              </a:solidFill>
              <a:latin typeface="Roboto Condensed"/>
              <a:ea typeface="Roboto Condensed"/>
              <a:cs typeface="Roboto Condensed"/>
              <a:sym typeface="Roboto Condensed"/>
            </a:endParaRPr>
          </a:p>
        </p:txBody>
      </p:sp>
      <p:sp>
        <p:nvSpPr>
          <p:cNvPr id="29" name="Google Shape;653;p40">
            <a:extLst>
              <a:ext uri="{FF2B5EF4-FFF2-40B4-BE49-F238E27FC236}">
                <a16:creationId xmlns:a16="http://schemas.microsoft.com/office/drawing/2014/main" id="{88D868BA-63B4-DD8B-64B1-26D0327F7EDF}"/>
              </a:ext>
            </a:extLst>
          </p:cNvPr>
          <p:cNvSpPr/>
          <p:nvPr/>
        </p:nvSpPr>
        <p:spPr>
          <a:xfrm>
            <a:off x="4570862" y="2860074"/>
            <a:ext cx="3630600" cy="1367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a:solidFill>
                  <a:schemeClr val="dk1"/>
                </a:solidFill>
                <a:latin typeface="Roboto Condensed"/>
                <a:ea typeface="Roboto Condensed"/>
                <a:cs typeface="Roboto Condensed"/>
                <a:sym typeface="Roboto Condensed"/>
              </a:rPr>
              <a:t>Diffie-Hellman </a:t>
            </a:r>
            <a:endParaRPr lang="vi-VN">
              <a:solidFill>
                <a:schemeClr val="dk1"/>
              </a:solidFill>
              <a:latin typeface="Roboto Condensed"/>
              <a:ea typeface="Roboto Condensed"/>
              <a:cs typeface="Roboto Condensed"/>
              <a:sym typeface="Roboto Condensed"/>
            </a:endParaRPr>
          </a:p>
          <a:p>
            <a:pPr marL="0" lvl="0" indent="0" algn="r" rtl="0">
              <a:spcBef>
                <a:spcPts val="0"/>
              </a:spcBef>
              <a:spcAft>
                <a:spcPts val="0"/>
              </a:spcAft>
              <a:buClr>
                <a:schemeClr val="dk1"/>
              </a:buClr>
              <a:buSzPts val="1100"/>
              <a:buFont typeface="Arial"/>
              <a:buNone/>
            </a:pPr>
            <a:r>
              <a:rPr lang="vi-VN" b="1">
                <a:solidFill>
                  <a:schemeClr val="dk1"/>
                </a:solidFill>
                <a:latin typeface="Roboto Condensed"/>
                <a:ea typeface="Roboto Condensed"/>
                <a:cs typeface="Roboto Condensed"/>
                <a:sym typeface="Roboto Condensed"/>
              </a:rPr>
              <a:t>TẠO VÀ TRAO ĐỔI KHÓA</a:t>
            </a:r>
            <a:endParaRPr>
              <a:solidFill>
                <a:schemeClr val="dk1"/>
              </a:solidFill>
              <a:latin typeface="Roboto Condensed"/>
              <a:ea typeface="Roboto Condensed"/>
              <a:cs typeface="Roboto Condensed"/>
              <a:sym typeface="Roboto Condensed"/>
            </a:endParaRPr>
          </a:p>
        </p:txBody>
      </p:sp>
      <p:sp>
        <p:nvSpPr>
          <p:cNvPr id="30" name="Google Shape;654;p40">
            <a:extLst>
              <a:ext uri="{FF2B5EF4-FFF2-40B4-BE49-F238E27FC236}">
                <a16:creationId xmlns:a16="http://schemas.microsoft.com/office/drawing/2014/main" id="{D707F13D-1B97-D3F6-AAB7-132CB78B4C3D}"/>
              </a:ext>
            </a:extLst>
          </p:cNvPr>
          <p:cNvSpPr/>
          <p:nvPr/>
        </p:nvSpPr>
        <p:spPr>
          <a:xfrm>
            <a:off x="3378524" y="1665957"/>
            <a:ext cx="2086200" cy="2086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5;p40">
            <a:extLst>
              <a:ext uri="{FF2B5EF4-FFF2-40B4-BE49-F238E27FC236}">
                <a16:creationId xmlns:a16="http://schemas.microsoft.com/office/drawing/2014/main" id="{25C9C6E1-B4A6-FDFA-10C2-EAF1D5C78A7B}"/>
              </a:ext>
            </a:extLst>
          </p:cNvPr>
          <p:cNvSpPr/>
          <p:nvPr/>
        </p:nvSpPr>
        <p:spPr>
          <a:xfrm rot="5400000">
            <a:off x="3528938" y="1665957"/>
            <a:ext cx="2086200" cy="2086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6;p40">
            <a:extLst>
              <a:ext uri="{FF2B5EF4-FFF2-40B4-BE49-F238E27FC236}">
                <a16:creationId xmlns:a16="http://schemas.microsoft.com/office/drawing/2014/main" id="{643A8381-11A6-1443-F373-0ED7998854A3}"/>
              </a:ext>
            </a:extLst>
          </p:cNvPr>
          <p:cNvSpPr/>
          <p:nvPr/>
        </p:nvSpPr>
        <p:spPr>
          <a:xfrm rot="10800000">
            <a:off x="3528938" y="1817547"/>
            <a:ext cx="2086200" cy="20862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7;p40">
            <a:extLst>
              <a:ext uri="{FF2B5EF4-FFF2-40B4-BE49-F238E27FC236}">
                <a16:creationId xmlns:a16="http://schemas.microsoft.com/office/drawing/2014/main" id="{ADAFEEEB-46E4-8F93-5713-6878CA730E84}"/>
              </a:ext>
            </a:extLst>
          </p:cNvPr>
          <p:cNvSpPr/>
          <p:nvPr/>
        </p:nvSpPr>
        <p:spPr>
          <a:xfrm rot="16200000">
            <a:off x="3378524" y="1817547"/>
            <a:ext cx="2086200" cy="2086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8;p40">
            <a:extLst>
              <a:ext uri="{FF2B5EF4-FFF2-40B4-BE49-F238E27FC236}">
                <a16:creationId xmlns:a16="http://schemas.microsoft.com/office/drawing/2014/main" id="{75522309-D5B5-89A5-DDD8-3C46D931AA2E}"/>
              </a:ext>
            </a:extLst>
          </p:cNvPr>
          <p:cNvSpPr/>
          <p:nvPr/>
        </p:nvSpPr>
        <p:spPr>
          <a:xfrm>
            <a:off x="3865492" y="2101125"/>
            <a:ext cx="248408" cy="389130"/>
          </a:xfrm>
          <a:prstGeom prst="rect">
            <a:avLst/>
          </a:prstGeom>
        </p:spPr>
        <p:txBody>
          <a:bodyPr>
            <a:prstTxWarp prst="textPlain">
              <a:avLst/>
            </a:prstTxWarp>
          </a:bodyPr>
          <a:lstStyle/>
          <a:p>
            <a:pPr lvl="0" algn="ctr"/>
            <a:r>
              <a:rPr lang="vi-VN" b="1" i="0">
                <a:ln>
                  <a:noFill/>
                </a:ln>
                <a:solidFill>
                  <a:schemeClr val="lt1"/>
                </a:solidFill>
                <a:latin typeface="Roboto Condensed"/>
              </a:rPr>
              <a:t>E</a:t>
            </a:r>
            <a:endParaRPr b="1" i="0">
              <a:ln>
                <a:noFill/>
              </a:ln>
              <a:solidFill>
                <a:schemeClr val="lt1"/>
              </a:solidFill>
              <a:latin typeface="Roboto Condensed"/>
            </a:endParaRPr>
          </a:p>
        </p:txBody>
      </p:sp>
      <p:sp>
        <p:nvSpPr>
          <p:cNvPr id="35" name="Google Shape;659;p40">
            <a:extLst>
              <a:ext uri="{FF2B5EF4-FFF2-40B4-BE49-F238E27FC236}">
                <a16:creationId xmlns:a16="http://schemas.microsoft.com/office/drawing/2014/main" id="{DB852386-0D17-10D0-AFF3-171503665EC2}"/>
              </a:ext>
            </a:extLst>
          </p:cNvPr>
          <p:cNvSpPr/>
          <p:nvPr/>
        </p:nvSpPr>
        <p:spPr>
          <a:xfrm>
            <a:off x="4742081" y="2107788"/>
            <a:ext cx="376877" cy="379002"/>
          </a:xfrm>
          <a:prstGeom prst="rect">
            <a:avLst/>
          </a:prstGeom>
        </p:spPr>
        <p:txBody>
          <a:bodyPr>
            <a:prstTxWarp prst="textPlain">
              <a:avLst/>
            </a:prstTxWarp>
          </a:bodyPr>
          <a:lstStyle/>
          <a:p>
            <a:pPr lvl="0" algn="ctr"/>
            <a:r>
              <a:rPr lang="vi-VN" b="1" i="0">
                <a:ln>
                  <a:noFill/>
                </a:ln>
                <a:solidFill>
                  <a:schemeClr val="lt1"/>
                </a:solidFill>
                <a:latin typeface="Roboto Condensed"/>
              </a:rPr>
              <a:t>2</a:t>
            </a:r>
            <a:endParaRPr b="1" i="0">
              <a:ln>
                <a:noFill/>
              </a:ln>
              <a:solidFill>
                <a:schemeClr val="lt1"/>
              </a:solidFill>
              <a:latin typeface="Roboto Condensed"/>
            </a:endParaRPr>
          </a:p>
        </p:txBody>
      </p:sp>
      <p:sp>
        <p:nvSpPr>
          <p:cNvPr id="36" name="Google Shape;660;p40">
            <a:extLst>
              <a:ext uri="{FF2B5EF4-FFF2-40B4-BE49-F238E27FC236}">
                <a16:creationId xmlns:a16="http://schemas.microsoft.com/office/drawing/2014/main" id="{FB217B62-6A89-AFD4-1F94-6794CAAF8672}"/>
              </a:ext>
            </a:extLst>
          </p:cNvPr>
          <p:cNvSpPr/>
          <p:nvPr/>
        </p:nvSpPr>
        <p:spPr>
          <a:xfrm>
            <a:off x="3835640" y="3056044"/>
            <a:ext cx="273462" cy="389130"/>
          </a:xfrm>
          <a:prstGeom prst="rect">
            <a:avLst/>
          </a:prstGeom>
        </p:spPr>
        <p:txBody>
          <a:bodyPr>
            <a:prstTxWarp prst="textPlain">
              <a:avLst/>
            </a:prstTxWarp>
          </a:bodyPr>
          <a:lstStyle/>
          <a:p>
            <a:pPr lvl="0" algn="ctr"/>
            <a:r>
              <a:rPr lang="vi-VN" b="1" i="0">
                <a:ln>
                  <a:noFill/>
                </a:ln>
                <a:solidFill>
                  <a:schemeClr val="lt1"/>
                </a:solidFill>
                <a:latin typeface="Roboto Condensed"/>
              </a:rPr>
              <a:t>E</a:t>
            </a:r>
            <a:endParaRPr b="1" i="0">
              <a:ln>
                <a:noFill/>
              </a:ln>
              <a:solidFill>
                <a:schemeClr val="lt1"/>
              </a:solidFill>
              <a:latin typeface="Roboto Condensed"/>
            </a:endParaRPr>
          </a:p>
        </p:txBody>
      </p:sp>
      <p:sp>
        <p:nvSpPr>
          <p:cNvPr id="37" name="Google Shape;661;p40">
            <a:extLst>
              <a:ext uri="{FF2B5EF4-FFF2-40B4-BE49-F238E27FC236}">
                <a16:creationId xmlns:a16="http://schemas.microsoft.com/office/drawing/2014/main" id="{15A10213-3A11-6F1D-3323-81E81FB5F1FF}"/>
              </a:ext>
            </a:extLst>
          </p:cNvPr>
          <p:cNvSpPr/>
          <p:nvPr/>
        </p:nvSpPr>
        <p:spPr>
          <a:xfrm>
            <a:off x="4840698" y="3062707"/>
            <a:ext cx="262801" cy="379002"/>
          </a:xfrm>
          <a:prstGeom prst="rect">
            <a:avLst/>
          </a:prstGeom>
        </p:spPr>
        <p:txBody>
          <a:bodyPr>
            <a:prstTxWarp prst="textPlain">
              <a:avLst/>
            </a:prstTxWarp>
          </a:bodyPr>
          <a:lstStyle/>
          <a:p>
            <a:pPr lvl="0" algn="ctr"/>
            <a:r>
              <a:rPr lang="vi-VN" b="1">
                <a:solidFill>
                  <a:schemeClr val="lt1"/>
                </a:solidFill>
                <a:latin typeface="Roboto Condensed"/>
              </a:rPr>
              <a:t>E</a:t>
            </a:r>
            <a:endParaRPr b="1" i="0">
              <a:ln>
                <a:noFill/>
              </a:ln>
              <a:solidFill>
                <a:schemeClr val="lt1"/>
              </a:solidFill>
              <a:latin typeface="Roboto Condensed"/>
            </a:endParaRPr>
          </a:p>
        </p:txBody>
      </p:sp>
    </p:spTree>
    <p:extLst>
      <p:ext uri="{BB962C8B-B14F-4D97-AF65-F5344CB8AC3E}">
        <p14:creationId xmlns:p14="http://schemas.microsoft.com/office/powerpoint/2010/main" val="365920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C2262F-58A1-3C26-69ED-C963A1B5E7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9" name="Picture 8" descr="A picture containing text&#10;&#10;Description automatically generated">
            <a:extLst>
              <a:ext uri="{FF2B5EF4-FFF2-40B4-BE49-F238E27FC236}">
                <a16:creationId xmlns:a16="http://schemas.microsoft.com/office/drawing/2014/main" id="{AE81117A-B31A-CAA5-B4D9-6F90281CBDA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1066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20</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354467" y="148131"/>
            <a:ext cx="1621309" cy="421610"/>
          </a:xfrm>
        </p:spPr>
        <p:txBody>
          <a:bodyPr/>
          <a:lstStyle/>
          <a:p>
            <a:r>
              <a:rPr lang="en-US" sz="1800"/>
              <a:t>Mã Hóa: </a:t>
            </a:r>
            <a:r>
              <a:rPr lang="vi-VN" sz="1800"/>
              <a:t>AES</a:t>
            </a:r>
            <a:endParaRPr lang="en-US" sz="1800"/>
          </a:p>
        </p:txBody>
      </p:sp>
      <p:grpSp>
        <p:nvGrpSpPr>
          <p:cNvPr id="12" name="Google Shape;919;p46">
            <a:extLst>
              <a:ext uri="{FF2B5EF4-FFF2-40B4-BE49-F238E27FC236}">
                <a16:creationId xmlns:a16="http://schemas.microsoft.com/office/drawing/2014/main" id="{D2D68CAF-2DF1-5500-D1FA-0F52EA3F6DE3}"/>
              </a:ext>
            </a:extLst>
          </p:cNvPr>
          <p:cNvGrpSpPr/>
          <p:nvPr/>
        </p:nvGrpSpPr>
        <p:grpSpPr>
          <a:xfrm>
            <a:off x="90411" y="253941"/>
            <a:ext cx="259633" cy="201359"/>
            <a:chOff x="1236875" y="1623900"/>
            <a:chExt cx="465200" cy="455475"/>
          </a:xfrm>
        </p:grpSpPr>
        <p:sp>
          <p:nvSpPr>
            <p:cNvPr id="13" name="Google Shape;920;p46">
              <a:extLst>
                <a:ext uri="{FF2B5EF4-FFF2-40B4-BE49-F238E27FC236}">
                  <a16:creationId xmlns:a16="http://schemas.microsoft.com/office/drawing/2014/main" id="{0BAAEAAB-A35C-88FC-7776-9085939DB57A}"/>
                </a:ext>
              </a:extLst>
            </p:cNvPr>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6">
              <a:extLst>
                <a:ext uri="{FF2B5EF4-FFF2-40B4-BE49-F238E27FC236}">
                  <a16:creationId xmlns:a16="http://schemas.microsoft.com/office/drawing/2014/main" id="{E406ADE4-8DCC-EA07-54B2-22FA89514432}"/>
                </a:ext>
              </a:extLst>
            </p:cNvPr>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6">
              <a:extLst>
                <a:ext uri="{FF2B5EF4-FFF2-40B4-BE49-F238E27FC236}">
                  <a16:creationId xmlns:a16="http://schemas.microsoft.com/office/drawing/2014/main" id="{C32DB0AA-9DB8-2C6E-4BE2-F426765B1918}"/>
                </a:ext>
              </a:extLst>
            </p:cNvPr>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3;p46">
              <a:extLst>
                <a:ext uri="{FF2B5EF4-FFF2-40B4-BE49-F238E27FC236}">
                  <a16:creationId xmlns:a16="http://schemas.microsoft.com/office/drawing/2014/main" id="{C9F65D84-AFAE-D1FE-BC0C-8C2C65380C99}"/>
                </a:ext>
              </a:extLst>
            </p:cNvPr>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4;p46">
              <a:extLst>
                <a:ext uri="{FF2B5EF4-FFF2-40B4-BE49-F238E27FC236}">
                  <a16:creationId xmlns:a16="http://schemas.microsoft.com/office/drawing/2014/main" id="{7F7DB691-5252-9FC0-70FC-0AC59BC3B7EA}"/>
                </a:ext>
              </a:extLst>
            </p:cNvPr>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p46">
              <a:extLst>
                <a:ext uri="{FF2B5EF4-FFF2-40B4-BE49-F238E27FC236}">
                  <a16:creationId xmlns:a16="http://schemas.microsoft.com/office/drawing/2014/main" id="{EE30287F-D739-569A-C099-670077D82ADF}"/>
                </a:ext>
              </a:extLst>
            </p:cNvPr>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p46">
              <a:extLst>
                <a:ext uri="{FF2B5EF4-FFF2-40B4-BE49-F238E27FC236}">
                  <a16:creationId xmlns:a16="http://schemas.microsoft.com/office/drawing/2014/main" id="{B55D1C2C-806E-A6D7-E974-92F7C42CEB44}"/>
                </a:ext>
              </a:extLst>
            </p:cNvPr>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939D66EB-FDD7-6016-4016-DE5A17B84EBD}"/>
              </a:ext>
            </a:extLst>
          </p:cNvPr>
          <p:cNvSpPr txBox="1"/>
          <p:nvPr/>
        </p:nvSpPr>
        <p:spPr>
          <a:xfrm>
            <a:off x="161417" y="658618"/>
            <a:ext cx="4564856" cy="1169551"/>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D/N: </a:t>
            </a:r>
            <a:r>
              <a:rPr lang="vi-VN">
                <a:latin typeface="Roboto Condensed" panose="02000000000000000000" pitchFamily="2" charset="0"/>
                <a:ea typeface="Roboto Condensed" panose="02000000000000000000" pitchFamily="2" charset="0"/>
                <a:cs typeface="Roboto Condensed" panose="02000000000000000000" pitchFamily="2" charset="0"/>
              </a:rPr>
              <a:t>Advanced Encryption Standard(AES) nghĩa là Tiêu chuẩn mã hóa tiên tiến) là một thuật toán mã hóa khối được chính phủ Hoa Kỳ áp dụng làm tiêu chuẩn mã hóa.Phương pháp mã hóa theo khối (block cipher) có kích thước khối và mã </a:t>
            </a:r>
            <a:r>
              <a:rPr lang="vi-VN">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khóa</a:t>
            </a:r>
            <a:r>
              <a:rPr lang="vi-VN">
                <a:latin typeface="Roboto Condensed" panose="02000000000000000000" pitchFamily="2" charset="0"/>
                <a:ea typeface="Roboto Condensed" panose="02000000000000000000" pitchFamily="2" charset="0"/>
                <a:cs typeface="Roboto Condensed" panose="02000000000000000000" pitchFamily="2" charset="0"/>
              </a:rPr>
              <a:t> thay đổi linh hoạt với các giá trị </a:t>
            </a:r>
            <a:r>
              <a:rPr lang="vi-VN">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128</a:t>
            </a:r>
            <a:r>
              <a:rPr lang="vi-VN">
                <a:latin typeface="Roboto Condensed" panose="02000000000000000000" pitchFamily="2" charset="0"/>
                <a:ea typeface="Roboto Condensed" panose="02000000000000000000" pitchFamily="2" charset="0"/>
                <a:cs typeface="Roboto Condensed" panose="02000000000000000000" pitchFamily="2" charset="0"/>
              </a:rPr>
              <a:t>, </a:t>
            </a:r>
            <a:r>
              <a:rPr lang="vi-VN">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192</a:t>
            </a:r>
            <a:r>
              <a:rPr lang="vi-VN">
                <a:latin typeface="Roboto Condensed" panose="02000000000000000000" pitchFamily="2" charset="0"/>
                <a:ea typeface="Roboto Condensed" panose="02000000000000000000" pitchFamily="2" charset="0"/>
                <a:cs typeface="Roboto Condensed" panose="02000000000000000000" pitchFamily="2" charset="0"/>
              </a:rPr>
              <a:t> hay </a:t>
            </a:r>
            <a:r>
              <a:rPr lang="vi-VN">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256</a:t>
            </a:r>
            <a:r>
              <a:rPr lang="vi-VN">
                <a:latin typeface="Roboto Condensed" panose="02000000000000000000" pitchFamily="2" charset="0"/>
                <a:ea typeface="Roboto Condensed" panose="02000000000000000000" pitchFamily="2" charset="0"/>
                <a:cs typeface="Roboto Condensed" panose="02000000000000000000" pitchFamily="2" charset="0"/>
              </a:rPr>
              <a:t> bit</a:t>
            </a:r>
          </a:p>
        </p:txBody>
      </p:sp>
      <p:sp>
        <p:nvSpPr>
          <p:cNvPr id="10" name="TextBox 9">
            <a:extLst>
              <a:ext uri="{FF2B5EF4-FFF2-40B4-BE49-F238E27FC236}">
                <a16:creationId xmlns:a16="http://schemas.microsoft.com/office/drawing/2014/main" id="{A942381C-E529-E9BC-5086-BC2B9477305E}"/>
              </a:ext>
            </a:extLst>
          </p:cNvPr>
          <p:cNvSpPr txBox="1"/>
          <p:nvPr/>
        </p:nvSpPr>
        <p:spPr>
          <a:xfrm>
            <a:off x="4629150" y="658618"/>
            <a:ext cx="4564856" cy="954107"/>
          </a:xfrm>
          <a:prstGeom prst="rect">
            <a:avLst/>
          </a:prstGeom>
          <a:noFill/>
        </p:spPr>
        <p:txBody>
          <a:bodyPr wrap="square" rtlCol="0">
            <a:spAutoFit/>
          </a:bodyPr>
          <a:lstStyle/>
          <a:p>
            <a:r>
              <a:rPr lang="en-US" b="1">
                <a:latin typeface="Roboto Condensed" panose="02000000000000000000" pitchFamily="2" charset="0"/>
                <a:ea typeface="Roboto Condensed" panose="02000000000000000000" pitchFamily="2" charset="0"/>
                <a:cs typeface="Roboto Condensed" panose="02000000000000000000" pitchFamily="2" charset="0"/>
              </a:rPr>
              <a:t>Quá trình phát triển</a:t>
            </a:r>
            <a:r>
              <a:rPr lang="vi-VN" b="1">
                <a:latin typeface="Roboto Condensed" panose="02000000000000000000" pitchFamily="2" charset="0"/>
                <a:ea typeface="Roboto Condensed" panose="02000000000000000000" pitchFamily="2" charset="0"/>
                <a:cs typeface="Roboto Condensed" panose="02000000000000000000" pitchFamily="2" charset="0"/>
              </a:rPr>
              <a:t>:</a:t>
            </a:r>
            <a:r>
              <a:rPr lang="en-US" b="1">
                <a:latin typeface="Roboto Condensed" panose="02000000000000000000" pitchFamily="2" charset="0"/>
                <a:ea typeface="Roboto Condensed" panose="02000000000000000000" pitchFamily="2" charset="0"/>
                <a:cs typeface="Roboto Condensed" panose="02000000000000000000" pitchFamily="2" charset="0"/>
              </a:rPr>
              <a:t> </a:t>
            </a:r>
            <a:r>
              <a:rPr lang="en-US">
                <a:latin typeface="Roboto Condensed" panose="02000000000000000000" pitchFamily="2" charset="0"/>
                <a:ea typeface="Roboto Condensed" panose="02000000000000000000" pitchFamily="2" charset="0"/>
                <a:cs typeface="Roboto Condensed" panose="02000000000000000000" pitchFamily="2" charset="0"/>
              </a:rPr>
              <a:t>Khác</a:t>
            </a:r>
            <a:r>
              <a:rPr lang="vi-VN" b="1">
                <a:latin typeface="Roboto Condensed" panose="02000000000000000000" pitchFamily="2" charset="0"/>
                <a:ea typeface="Roboto Condensed" panose="02000000000000000000" pitchFamily="2" charset="0"/>
                <a:cs typeface="Roboto Condensed" panose="02000000000000000000" pitchFamily="2" charset="0"/>
              </a:rPr>
              <a:t> </a:t>
            </a:r>
            <a:r>
              <a:rPr lang="vi-VN">
                <a:latin typeface="Roboto Condensed" panose="02000000000000000000" pitchFamily="2" charset="0"/>
                <a:ea typeface="Roboto Condensed" panose="02000000000000000000" pitchFamily="2" charset="0"/>
                <a:cs typeface="Roboto Condensed" panose="02000000000000000000" pitchFamily="2" charset="0"/>
              </a:rPr>
              <a:t>với DES sử dụng mạng Feistel, Rijndael sử dụng mạng thay </a:t>
            </a:r>
            <a:r>
              <a:rPr lang="vi-VN">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thế-hoán vị</a:t>
            </a:r>
            <a:r>
              <a:rPr lang="vi-VN">
                <a:latin typeface="Roboto Condensed" panose="02000000000000000000" pitchFamily="2" charset="0"/>
                <a:ea typeface="Roboto Condensed" panose="02000000000000000000" pitchFamily="2" charset="0"/>
                <a:cs typeface="Roboto Condensed" panose="02000000000000000000" pitchFamily="2" charset="0"/>
              </a:rPr>
              <a:t>. AES có thể dễ dàng thực hiện với tốc độ cao bằng phần mềm hoặc phần cứng và không đòi hỏi nhiều bộ nhớ</a:t>
            </a:r>
          </a:p>
        </p:txBody>
      </p:sp>
      <p:pic>
        <p:nvPicPr>
          <p:cNvPr id="3074" name="Picture 2" descr="AES encryption and decryption process block diagram [4]. Near Field... |  Download Scientific Diagram">
            <a:extLst>
              <a:ext uri="{FF2B5EF4-FFF2-40B4-BE49-F238E27FC236}">
                <a16:creationId xmlns:a16="http://schemas.microsoft.com/office/drawing/2014/main" id="{04A683C3-9285-4F88-8181-40656EFB0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79" y="1958375"/>
            <a:ext cx="1961797" cy="23541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xpansion Key in AES | Download Scientific Diagram">
            <a:extLst>
              <a:ext uri="{FF2B5EF4-FFF2-40B4-BE49-F238E27FC236}">
                <a16:creationId xmlns:a16="http://schemas.microsoft.com/office/drawing/2014/main" id="{613AA7FB-0A40-F784-299B-2E218DF76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399" y="2124187"/>
            <a:ext cx="3043740" cy="23028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DD69091-2B3B-696A-C1AB-6882D0399BF2}"/>
              </a:ext>
            </a:extLst>
          </p:cNvPr>
          <p:cNvSpPr txBox="1"/>
          <p:nvPr/>
        </p:nvSpPr>
        <p:spPr>
          <a:xfrm>
            <a:off x="1094287" y="4404164"/>
            <a:ext cx="2908015" cy="276999"/>
          </a:xfrm>
          <a:prstGeom prst="rect">
            <a:avLst/>
          </a:prstGeom>
          <a:noFill/>
        </p:spPr>
        <p:txBody>
          <a:bodyPr wrap="square" rtlCol="0">
            <a:spAutoFit/>
          </a:bodyPr>
          <a:lstStyle/>
          <a:p>
            <a:r>
              <a:rPr lang="en-US" sz="1200">
                <a:latin typeface="Roboto Condensed" panose="02000000000000000000" pitchFamily="2" charset="0"/>
                <a:ea typeface="Roboto Condensed" panose="02000000000000000000" pitchFamily="2" charset="0"/>
                <a:cs typeface="Roboto Condensed" panose="02000000000000000000" pitchFamily="2" charset="0"/>
              </a:rPr>
              <a:t>Hình 1. Quy trình mã hóa và giải mã</a:t>
            </a:r>
            <a:endParaRPr lang="vi-VN" sz="12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 name="TextBox 21">
            <a:extLst>
              <a:ext uri="{FF2B5EF4-FFF2-40B4-BE49-F238E27FC236}">
                <a16:creationId xmlns:a16="http://schemas.microsoft.com/office/drawing/2014/main" id="{9B488A28-EC2B-79AA-4D10-13FF106ED119}"/>
              </a:ext>
            </a:extLst>
          </p:cNvPr>
          <p:cNvSpPr txBox="1"/>
          <p:nvPr/>
        </p:nvSpPr>
        <p:spPr>
          <a:xfrm>
            <a:off x="5507788" y="4359501"/>
            <a:ext cx="2541925" cy="276999"/>
          </a:xfrm>
          <a:prstGeom prst="rect">
            <a:avLst/>
          </a:prstGeom>
          <a:noFill/>
        </p:spPr>
        <p:txBody>
          <a:bodyPr wrap="square" rtlCol="0">
            <a:spAutoFit/>
          </a:bodyPr>
          <a:lstStyle/>
          <a:p>
            <a:r>
              <a:rPr lang="en-US" sz="1200">
                <a:latin typeface="Roboto Condensed" panose="02000000000000000000" pitchFamily="2" charset="0"/>
                <a:ea typeface="Roboto Condensed" panose="02000000000000000000" pitchFamily="2" charset="0"/>
                <a:cs typeface="Roboto Condensed" panose="02000000000000000000" pitchFamily="2" charset="0"/>
              </a:rPr>
              <a:t>Hình 2. Quá trình mở rộng khóa</a:t>
            </a:r>
            <a:endParaRPr lang="vi-VN" sz="120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026" name="Picture 2" descr="Cipher, cryptography, cyber, security, text icon - Download on Iconfinder">
            <a:extLst>
              <a:ext uri="{FF2B5EF4-FFF2-40B4-BE49-F238E27FC236}">
                <a16:creationId xmlns:a16="http://schemas.microsoft.com/office/drawing/2014/main" id="{4FD4A552-0338-DF1E-7EE0-718CC6848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7083" y="75163"/>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afety, folder, folder security, locked folder, protected document ...">
            <a:extLst>
              <a:ext uri="{FF2B5EF4-FFF2-40B4-BE49-F238E27FC236}">
                <a16:creationId xmlns:a16="http://schemas.microsoft.com/office/drawing/2014/main" id="{6F970CBC-8119-F64C-4D03-882E3330F3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6555" y="144211"/>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rn Your Team Boards Into Newsletters – Feedly Blog">
            <a:extLst>
              <a:ext uri="{FF2B5EF4-FFF2-40B4-BE49-F238E27FC236}">
                <a16:creationId xmlns:a16="http://schemas.microsoft.com/office/drawing/2014/main" id="{4835ED56-38F5-01F0-7479-535B1E5338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4575" y="-14658"/>
            <a:ext cx="859901" cy="67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ector Folder Icon 439792 Vector Art at Vecteezy">
            <a:extLst>
              <a:ext uri="{FF2B5EF4-FFF2-40B4-BE49-F238E27FC236}">
                <a16:creationId xmlns:a16="http://schemas.microsoft.com/office/drawing/2014/main" id="{E64655A6-85DB-A192-DC07-11412E31CB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8552" y="26864"/>
            <a:ext cx="678656" cy="6786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secured - Money for Jam">
            <a:extLst>
              <a:ext uri="{FF2B5EF4-FFF2-40B4-BE49-F238E27FC236}">
                <a16:creationId xmlns:a16="http://schemas.microsoft.com/office/drawing/2014/main" id="{204CBF96-2920-DCD7-9C1D-2A4DAA5037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1763" y="144211"/>
            <a:ext cx="495301" cy="495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x Icons - 373 free vector icons">
            <a:extLst>
              <a:ext uri="{FF2B5EF4-FFF2-40B4-BE49-F238E27FC236}">
                <a16:creationId xmlns:a16="http://schemas.microsoft.com/office/drawing/2014/main" id="{C379785E-49ED-87E0-8FDC-0A34179631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1619" y="149909"/>
            <a:ext cx="495301" cy="495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DF2410-198E-069F-8585-2E161C4DB1C6}"/>
              </a:ext>
            </a:extLst>
          </p:cNvPr>
          <p:cNvSpPr txBox="1"/>
          <p:nvPr/>
        </p:nvSpPr>
        <p:spPr>
          <a:xfrm>
            <a:off x="106399" y="4815266"/>
            <a:ext cx="1975776" cy="215444"/>
          </a:xfrm>
          <a:prstGeom prst="rect">
            <a:avLst/>
          </a:prstGeom>
          <a:noFill/>
        </p:spPr>
        <p:txBody>
          <a:bodyPr wrap="square" rtlCol="0">
            <a:spAutoFit/>
          </a:bodyPr>
          <a:lstStyle/>
          <a:p>
            <a:r>
              <a:rPr lang="en-US" sz="800">
                <a:latin typeface="Roboto Condensed" panose="02000000000000000000" pitchFamily="2" charset="0"/>
                <a:ea typeface="Roboto Condensed" panose="02000000000000000000" pitchFamily="2" charset="0"/>
                <a:cs typeface="Roboto Condensed" panose="02000000000000000000" pitchFamily="2" charset="0"/>
              </a:rPr>
              <a:t>[1]: </a:t>
            </a:r>
            <a:r>
              <a:rPr lang="en-US" sz="800">
                <a:hlinkClick r:id="rId11"/>
              </a:rPr>
              <a:t>pyaes · PyPI</a:t>
            </a:r>
            <a:endParaRPr lang="vi-VN" sz="80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221697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9CCC17BA-A81F-5752-04CE-4194366541DC}"/>
              </a:ext>
            </a:extLst>
          </p:cNvPr>
          <p:cNvSpPr/>
          <p:nvPr/>
        </p:nvSpPr>
        <p:spPr>
          <a:xfrm>
            <a:off x="5071880" y="1671902"/>
            <a:ext cx="3988734" cy="2762342"/>
          </a:xfrm>
          <a:prstGeom prst="round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A7B6A3B-9616-1315-3EEF-BF77F36D2B1A}"/>
              </a:ext>
            </a:extLst>
          </p:cNvPr>
          <p:cNvSpPr>
            <a:spLocks noGrp="1"/>
          </p:cNvSpPr>
          <p:nvPr>
            <p:ph type="title"/>
          </p:nvPr>
        </p:nvSpPr>
        <p:spPr/>
        <p:txBody>
          <a:bodyPr/>
          <a:lstStyle/>
          <a:p>
            <a:r>
              <a:rPr lang="vi-VN" sz="2400"/>
              <a:t>TCP/IP</a:t>
            </a:r>
            <a:r>
              <a:rPr lang="en-US" sz="2400"/>
              <a:t> Protocol</a:t>
            </a:r>
          </a:p>
        </p:txBody>
      </p:sp>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21</a:t>
            </a:fld>
            <a:endParaRPr lang="en"/>
          </a:p>
        </p:txBody>
      </p:sp>
      <p:grpSp>
        <p:nvGrpSpPr>
          <p:cNvPr id="12" name="Google Shape;919;p46">
            <a:extLst>
              <a:ext uri="{FF2B5EF4-FFF2-40B4-BE49-F238E27FC236}">
                <a16:creationId xmlns:a16="http://schemas.microsoft.com/office/drawing/2014/main" id="{D2D68CAF-2DF1-5500-D1FA-0F52EA3F6DE3}"/>
              </a:ext>
            </a:extLst>
          </p:cNvPr>
          <p:cNvGrpSpPr/>
          <p:nvPr/>
        </p:nvGrpSpPr>
        <p:grpSpPr>
          <a:xfrm>
            <a:off x="461886" y="603164"/>
            <a:ext cx="352389" cy="345022"/>
            <a:chOff x="1236875" y="1623900"/>
            <a:chExt cx="465200" cy="455475"/>
          </a:xfrm>
        </p:grpSpPr>
        <p:sp>
          <p:nvSpPr>
            <p:cNvPr id="13" name="Google Shape;920;p46">
              <a:extLst>
                <a:ext uri="{FF2B5EF4-FFF2-40B4-BE49-F238E27FC236}">
                  <a16:creationId xmlns:a16="http://schemas.microsoft.com/office/drawing/2014/main" id="{0BAAEAAB-A35C-88FC-7776-9085939DB57A}"/>
                </a:ext>
              </a:extLst>
            </p:cNvPr>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6">
              <a:extLst>
                <a:ext uri="{FF2B5EF4-FFF2-40B4-BE49-F238E27FC236}">
                  <a16:creationId xmlns:a16="http://schemas.microsoft.com/office/drawing/2014/main" id="{E406ADE4-8DCC-EA07-54B2-22FA89514432}"/>
                </a:ext>
              </a:extLst>
            </p:cNvPr>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6">
              <a:extLst>
                <a:ext uri="{FF2B5EF4-FFF2-40B4-BE49-F238E27FC236}">
                  <a16:creationId xmlns:a16="http://schemas.microsoft.com/office/drawing/2014/main" id="{C32DB0AA-9DB8-2C6E-4BE2-F426765B1918}"/>
                </a:ext>
              </a:extLst>
            </p:cNvPr>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3;p46">
              <a:extLst>
                <a:ext uri="{FF2B5EF4-FFF2-40B4-BE49-F238E27FC236}">
                  <a16:creationId xmlns:a16="http://schemas.microsoft.com/office/drawing/2014/main" id="{C9F65D84-AFAE-D1FE-BC0C-8C2C65380C99}"/>
                </a:ext>
              </a:extLst>
            </p:cNvPr>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4;p46">
              <a:extLst>
                <a:ext uri="{FF2B5EF4-FFF2-40B4-BE49-F238E27FC236}">
                  <a16:creationId xmlns:a16="http://schemas.microsoft.com/office/drawing/2014/main" id="{7F7DB691-5252-9FC0-70FC-0AC59BC3B7EA}"/>
                </a:ext>
              </a:extLst>
            </p:cNvPr>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p46">
              <a:extLst>
                <a:ext uri="{FF2B5EF4-FFF2-40B4-BE49-F238E27FC236}">
                  <a16:creationId xmlns:a16="http://schemas.microsoft.com/office/drawing/2014/main" id="{EE30287F-D739-569A-C099-670077D82ADF}"/>
                </a:ext>
              </a:extLst>
            </p:cNvPr>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p46">
              <a:extLst>
                <a:ext uri="{FF2B5EF4-FFF2-40B4-BE49-F238E27FC236}">
                  <a16:creationId xmlns:a16="http://schemas.microsoft.com/office/drawing/2014/main" id="{B55D1C2C-806E-A6D7-E974-92F7C42CEB44}"/>
                </a:ext>
              </a:extLst>
            </p:cNvPr>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9E4018B-58C2-7B90-6E75-BD40713C38ED}"/>
              </a:ext>
            </a:extLst>
          </p:cNvPr>
          <p:cNvSpPr txBox="1"/>
          <p:nvPr/>
        </p:nvSpPr>
        <p:spPr>
          <a:xfrm>
            <a:off x="5155266" y="1678833"/>
            <a:ext cx="3988734" cy="954107"/>
          </a:xfrm>
          <a:prstGeom prst="rect">
            <a:avLst/>
          </a:prstGeom>
          <a:noFill/>
        </p:spPr>
        <p:txBody>
          <a:bodyPr wrap="square">
            <a:spAutoFit/>
          </a:bodyPr>
          <a:lstStyle/>
          <a:p>
            <a:pPr marL="285750" indent="-285750">
              <a:buFont typeface="Arial" panose="020B0604020202020204" pitchFamily="34" charset="0"/>
              <a:buChar char="•"/>
            </a:pPr>
            <a:r>
              <a:rPr lang="vi-VN" dirty="0">
                <a:latin typeface="Roboto Condensed" panose="02000000000000000000" pitchFamily="2" charset="0"/>
                <a:ea typeface="Roboto Condensed" panose="02000000000000000000" pitchFamily="2" charset="0"/>
                <a:cs typeface="Roboto Condensed" panose="02000000000000000000" pitchFamily="2" charset="0"/>
              </a:rPr>
              <a:t>Hình thành liên kết TCP.</a:t>
            </a:r>
          </a:p>
          <a:p>
            <a:pPr marL="285750" indent="-285750">
              <a:buFont typeface="Arial" panose="020B0604020202020204" pitchFamily="34" charset="0"/>
              <a:buChar char="•"/>
            </a:pPr>
            <a:r>
              <a:rPr lang="vi-VN" dirty="0">
                <a:latin typeface="Roboto Condensed" panose="02000000000000000000" pitchFamily="2" charset="0"/>
                <a:ea typeface="Roboto Condensed" panose="02000000000000000000" pitchFamily="2" charset="0"/>
                <a:cs typeface="Roboto Condensed" panose="02000000000000000000" pitchFamily="2" charset="0"/>
              </a:rPr>
              <a:t>TCP có thể coi như một hệ thống con của hệ điều hành chịu trách nhiệm nhận dữ liệu từ ứng dụng cục bộ cũng như nhận dữ liệu từ máy ở xa.</a:t>
            </a:r>
          </a:p>
        </p:txBody>
      </p:sp>
      <p:sp>
        <p:nvSpPr>
          <p:cNvPr id="7" name="TextBox 6">
            <a:extLst>
              <a:ext uri="{FF2B5EF4-FFF2-40B4-BE49-F238E27FC236}">
                <a16:creationId xmlns:a16="http://schemas.microsoft.com/office/drawing/2014/main" id="{939D66EB-FDD7-6016-4016-DE5A17B84EBD}"/>
              </a:ext>
            </a:extLst>
          </p:cNvPr>
          <p:cNvSpPr txBox="1"/>
          <p:nvPr/>
        </p:nvSpPr>
        <p:spPr>
          <a:xfrm>
            <a:off x="134226" y="1371056"/>
            <a:ext cx="8156400" cy="307777"/>
          </a:xfrm>
          <a:prstGeom prst="rect">
            <a:avLst/>
          </a:prstGeom>
          <a:noFill/>
        </p:spPr>
        <p:txBody>
          <a:bodyPr wrap="non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D/N: </a:t>
            </a:r>
            <a:r>
              <a:rPr lang="vi-VN">
                <a:latin typeface="Roboto Condensed" panose="02000000000000000000" pitchFamily="2" charset="0"/>
                <a:ea typeface="Roboto Condensed" panose="02000000000000000000" pitchFamily="2" charset="0"/>
                <a:cs typeface="Roboto Condensed" panose="02000000000000000000" pitchFamily="2" charset="0"/>
              </a:rPr>
              <a:t>một tập hợp các giao thức truyền thông dùng trong mạng Internet và các hệ thống mạng máy tính tương tự.</a:t>
            </a:r>
          </a:p>
        </p:txBody>
      </p:sp>
      <p:pic>
        <p:nvPicPr>
          <p:cNvPr id="10242" name="Picture 2" descr="TCP (Transmission Control Protocol) - What is it, and how does it work? -  ClouDNS Blog">
            <a:extLst>
              <a:ext uri="{FF2B5EF4-FFF2-40B4-BE49-F238E27FC236}">
                <a16:creationId xmlns:a16="http://schemas.microsoft.com/office/drawing/2014/main" id="{F1ABCCFE-A7B5-2273-EB44-914FD74321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4" t="9935" r="-2154" b="5486"/>
          <a:stretch/>
        </p:blipFill>
        <p:spPr bwMode="auto">
          <a:xfrm>
            <a:off x="202759" y="1807939"/>
            <a:ext cx="4519259" cy="2387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7F352E-DB25-C7C7-C8F6-5BA1E512910B}"/>
              </a:ext>
            </a:extLst>
          </p:cNvPr>
          <p:cNvSpPr txBox="1"/>
          <p:nvPr/>
        </p:nvSpPr>
        <p:spPr>
          <a:xfrm>
            <a:off x="5178908" y="2874859"/>
            <a:ext cx="3941973" cy="1384995"/>
          </a:xfrm>
          <a:prstGeom prst="rect">
            <a:avLst/>
          </a:prstGeom>
          <a:noFill/>
        </p:spPr>
        <p:txBody>
          <a:bodyPr wrap="square" rtlCol="0">
            <a:spAutoFit/>
          </a:bodyPr>
          <a:lstStyle/>
          <a:p>
            <a:pPr marL="285750" indent="-285750">
              <a:buFont typeface="Arial" panose="020B0604020202020204" pitchFamily="34" charset="0"/>
              <a:buChar char="•"/>
            </a:pPr>
            <a:r>
              <a:rPr lang="vi-VN"/>
              <a:t>Việc sử dụng TCP/IP không đảm bảo tính an toàn cho các thông tin được truyền tải, vì giao thức này không cung cấp bất kỳ cơ chế bảo mật nào.Các thông tin truyền tải qua mạng bằng TCP/IP có thể bị đánh cắp, thay đổi hoặc giả mạo bởi các kẻ tấn công. </a:t>
            </a:r>
            <a:endParaRPr lang="en-US"/>
          </a:p>
        </p:txBody>
      </p:sp>
      <p:sp>
        <p:nvSpPr>
          <p:cNvPr id="10" name="TextBox 9">
            <a:extLst>
              <a:ext uri="{FF2B5EF4-FFF2-40B4-BE49-F238E27FC236}">
                <a16:creationId xmlns:a16="http://schemas.microsoft.com/office/drawing/2014/main" id="{9A443D8F-6DAC-A925-3B6D-7FECB3175135}"/>
              </a:ext>
            </a:extLst>
          </p:cNvPr>
          <p:cNvSpPr txBox="1"/>
          <p:nvPr/>
        </p:nvSpPr>
        <p:spPr>
          <a:xfrm>
            <a:off x="688833" y="4485979"/>
            <a:ext cx="5984364" cy="529900"/>
          </a:xfrm>
          <a:prstGeom prst="rect">
            <a:avLst/>
          </a:prstGeom>
          <a:noFill/>
        </p:spPr>
        <p:txBody>
          <a:bodyPr wrap="square" rtlCol="0">
            <a:spAutoFit/>
          </a:bodyPr>
          <a:lstStyle/>
          <a:p>
            <a:r>
              <a:rPr lang="vi-VN"/>
              <a:t>Để giải quyết vấn đề này, các phương pháp mã hóa và xác thực như SSL/TLS và VPN được sử dụng để bảo vệ thông tin truyền tải qua mạng</a:t>
            </a:r>
            <a:endParaRPr lang="en-US"/>
          </a:p>
        </p:txBody>
      </p:sp>
      <p:pic>
        <p:nvPicPr>
          <p:cNvPr id="9" name="Graphic 8" descr="Warning with solid fill">
            <a:extLst>
              <a:ext uri="{FF2B5EF4-FFF2-40B4-BE49-F238E27FC236}">
                <a16:creationId xmlns:a16="http://schemas.microsoft.com/office/drawing/2014/main" id="{F5794DE4-39B4-1DEB-121A-34238C7E1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908" y="2542187"/>
            <a:ext cx="388493" cy="388493"/>
          </a:xfrm>
          <a:prstGeom prst="rect">
            <a:avLst/>
          </a:prstGeom>
        </p:spPr>
      </p:pic>
      <p:pic>
        <p:nvPicPr>
          <p:cNvPr id="20" name="Graphic 19" descr="Brainstorm outline">
            <a:extLst>
              <a:ext uri="{FF2B5EF4-FFF2-40B4-BE49-F238E27FC236}">
                <a16:creationId xmlns:a16="http://schemas.microsoft.com/office/drawing/2014/main" id="{AB19252F-5462-4645-28D1-D1C82D468C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09" y="4229100"/>
            <a:ext cx="914400" cy="914400"/>
          </a:xfrm>
          <a:prstGeom prst="rect">
            <a:avLst/>
          </a:prstGeom>
        </p:spPr>
      </p:pic>
      <p:pic>
        <p:nvPicPr>
          <p:cNvPr id="2052" name="Picture 4" descr="Tcp ip transmission control protocol internet protocol vector ilustração  stock | Vetor Premium">
            <a:extLst>
              <a:ext uri="{FF2B5EF4-FFF2-40B4-BE49-F238E27FC236}">
                <a16:creationId xmlns:a16="http://schemas.microsoft.com/office/drawing/2014/main" id="{7E74F7A5-C353-837B-14EE-DFA8D131EC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432" y="7420"/>
            <a:ext cx="1329685" cy="125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58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US"/>
              <a:t>G</a:t>
            </a:r>
            <a:r>
              <a:rPr lang="en"/>
              <a:t>roup06-</a:t>
            </a:r>
            <a:fld id="{00000000-1234-1234-1234-123412341234}" type="slidenum">
              <a:rPr lang="en" smtClean="0"/>
              <a:t>22</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23806" y="143986"/>
            <a:ext cx="1626450" cy="434517"/>
          </a:xfrm>
        </p:spPr>
        <p:txBody>
          <a:bodyPr/>
          <a:lstStyle/>
          <a:p>
            <a:r>
              <a:rPr lang="vi-VN" sz="1800"/>
              <a:t>Diffie Hellman</a:t>
            </a:r>
            <a:endParaRPr lang="en-US" sz="1800"/>
          </a:p>
        </p:txBody>
      </p:sp>
      <p:grpSp>
        <p:nvGrpSpPr>
          <p:cNvPr id="12" name="Google Shape;919;p46">
            <a:extLst>
              <a:ext uri="{FF2B5EF4-FFF2-40B4-BE49-F238E27FC236}">
                <a16:creationId xmlns:a16="http://schemas.microsoft.com/office/drawing/2014/main" id="{D2D68CAF-2DF1-5500-D1FA-0F52EA3F6DE3}"/>
              </a:ext>
            </a:extLst>
          </p:cNvPr>
          <p:cNvGrpSpPr/>
          <p:nvPr/>
        </p:nvGrpSpPr>
        <p:grpSpPr>
          <a:xfrm>
            <a:off x="134226" y="257175"/>
            <a:ext cx="303049" cy="186683"/>
            <a:chOff x="1236875" y="1623900"/>
            <a:chExt cx="465200" cy="455475"/>
          </a:xfrm>
        </p:grpSpPr>
        <p:sp>
          <p:nvSpPr>
            <p:cNvPr id="13" name="Google Shape;920;p46">
              <a:extLst>
                <a:ext uri="{FF2B5EF4-FFF2-40B4-BE49-F238E27FC236}">
                  <a16:creationId xmlns:a16="http://schemas.microsoft.com/office/drawing/2014/main" id="{0BAAEAAB-A35C-88FC-7776-9085939DB57A}"/>
                </a:ext>
              </a:extLst>
            </p:cNvPr>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6">
              <a:extLst>
                <a:ext uri="{FF2B5EF4-FFF2-40B4-BE49-F238E27FC236}">
                  <a16:creationId xmlns:a16="http://schemas.microsoft.com/office/drawing/2014/main" id="{E406ADE4-8DCC-EA07-54B2-22FA89514432}"/>
                </a:ext>
              </a:extLst>
            </p:cNvPr>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6">
              <a:extLst>
                <a:ext uri="{FF2B5EF4-FFF2-40B4-BE49-F238E27FC236}">
                  <a16:creationId xmlns:a16="http://schemas.microsoft.com/office/drawing/2014/main" id="{C32DB0AA-9DB8-2C6E-4BE2-F426765B1918}"/>
                </a:ext>
              </a:extLst>
            </p:cNvPr>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3;p46">
              <a:extLst>
                <a:ext uri="{FF2B5EF4-FFF2-40B4-BE49-F238E27FC236}">
                  <a16:creationId xmlns:a16="http://schemas.microsoft.com/office/drawing/2014/main" id="{C9F65D84-AFAE-D1FE-BC0C-8C2C65380C99}"/>
                </a:ext>
              </a:extLst>
            </p:cNvPr>
            <p:cNvSpPr/>
            <p:nvPr/>
          </p:nvSpPr>
          <p:spPr>
            <a:xfrm>
              <a:off x="1330026" y="1750551"/>
              <a:ext cx="278900" cy="110851"/>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4;p46">
              <a:extLst>
                <a:ext uri="{FF2B5EF4-FFF2-40B4-BE49-F238E27FC236}">
                  <a16:creationId xmlns:a16="http://schemas.microsoft.com/office/drawing/2014/main" id="{7F7DB691-5252-9FC0-70FC-0AC59BC3B7EA}"/>
                </a:ext>
              </a:extLst>
            </p:cNvPr>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p46">
              <a:extLst>
                <a:ext uri="{FF2B5EF4-FFF2-40B4-BE49-F238E27FC236}">
                  <a16:creationId xmlns:a16="http://schemas.microsoft.com/office/drawing/2014/main" id="{EE30287F-D739-569A-C099-670077D82ADF}"/>
                </a:ext>
              </a:extLst>
            </p:cNvPr>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p46">
              <a:extLst>
                <a:ext uri="{FF2B5EF4-FFF2-40B4-BE49-F238E27FC236}">
                  <a16:creationId xmlns:a16="http://schemas.microsoft.com/office/drawing/2014/main" id="{B55D1C2C-806E-A6D7-E974-92F7C42CEB44}"/>
                </a:ext>
              </a:extLst>
            </p:cNvPr>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939D66EB-FDD7-6016-4016-DE5A17B84EBD}"/>
              </a:ext>
            </a:extLst>
          </p:cNvPr>
          <p:cNvSpPr txBox="1"/>
          <p:nvPr/>
        </p:nvSpPr>
        <p:spPr>
          <a:xfrm>
            <a:off x="6061730" y="1565220"/>
            <a:ext cx="3082270" cy="1410107"/>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D/N: </a:t>
            </a:r>
            <a:r>
              <a:rPr lang="en-US">
                <a:latin typeface="Roboto Condensed" panose="02000000000000000000" pitchFamily="2" charset="0"/>
                <a:ea typeface="Roboto Condensed" panose="02000000000000000000" pitchFamily="2" charset="0"/>
                <a:cs typeface="Roboto Condensed" panose="02000000000000000000" pitchFamily="2" charset="0"/>
              </a:rPr>
              <a:t>T</a:t>
            </a:r>
            <a:r>
              <a:rPr lang="vi-VN">
                <a:latin typeface="Roboto Condensed" panose="02000000000000000000" pitchFamily="2" charset="0"/>
                <a:ea typeface="Roboto Condensed" panose="02000000000000000000" pitchFamily="2" charset="0"/>
                <a:cs typeface="Roboto Condensed" panose="02000000000000000000" pitchFamily="2" charset="0"/>
              </a:rPr>
              <a:t>huật toán mã học được sử dụng để thiết lập khóa chung (shared secrect) giữa hai bên trong quá trình truyền tin an toàn</a:t>
            </a:r>
            <a:r>
              <a:rPr lang="en-US">
                <a:latin typeface="Roboto Condensed" panose="02000000000000000000" pitchFamily="2" charset="0"/>
                <a:ea typeface="Roboto Condensed" panose="02000000000000000000" pitchFamily="2" charset="0"/>
                <a:cs typeface="Roboto Condensed" panose="02000000000000000000" pitchFamily="2" charset="0"/>
              </a:rPr>
              <a:t>,</a:t>
            </a:r>
            <a:r>
              <a:rPr lang="vi-VN">
                <a:latin typeface="Roboto Condensed" panose="02000000000000000000" pitchFamily="2" charset="0"/>
                <a:ea typeface="Roboto Condensed" panose="02000000000000000000" pitchFamily="2" charset="0"/>
                <a:cs typeface="Roboto Condensed" panose="02000000000000000000" pitchFamily="2" charset="0"/>
              </a:rPr>
              <a:t> Giao thức này được công bố đầu tiên bởi Whitfield Diffie và Martin Hellman vào năm 1976</a:t>
            </a:r>
          </a:p>
        </p:txBody>
      </p:sp>
      <p:sp>
        <p:nvSpPr>
          <p:cNvPr id="8" name="TextBox 7">
            <a:extLst>
              <a:ext uri="{FF2B5EF4-FFF2-40B4-BE49-F238E27FC236}">
                <a16:creationId xmlns:a16="http://schemas.microsoft.com/office/drawing/2014/main" id="{91928C53-F9B9-B7F7-392B-CEA03BD5A696}"/>
              </a:ext>
            </a:extLst>
          </p:cNvPr>
          <p:cNvSpPr txBox="1"/>
          <p:nvPr/>
        </p:nvSpPr>
        <p:spPr>
          <a:xfrm>
            <a:off x="0" y="3732073"/>
            <a:ext cx="6846111" cy="1169551"/>
          </a:xfrm>
          <a:prstGeom prst="rect">
            <a:avLst/>
          </a:prstGeom>
          <a:noFill/>
        </p:spPr>
        <p:txBody>
          <a:bodyPr wrap="square" rtlCol="0">
            <a:spAutoFit/>
          </a:bodyPr>
          <a:lstStyle/>
          <a:p>
            <a:r>
              <a:rPr lang="vi-VN" b="1">
                <a:latin typeface="Roboto Condensed" panose="02000000000000000000" pitchFamily="2" charset="0"/>
                <a:ea typeface="Roboto Condensed" panose="02000000000000000000" pitchFamily="2" charset="0"/>
                <a:cs typeface="Roboto Condensed" panose="02000000000000000000" pitchFamily="2" charset="0"/>
              </a:rPr>
              <a:t>Độ an toàn:  </a:t>
            </a:r>
            <a:endParaRPr lang="en-US" b="1">
              <a:latin typeface="Roboto Condensed" panose="02000000000000000000" pitchFamily="2" charset="0"/>
              <a:ea typeface="Roboto Condensed" panose="02000000000000000000" pitchFamily="2" charset="0"/>
              <a:cs typeface="Roboto Condensed" panose="02000000000000000000" pitchFamily="2" charset="0"/>
            </a:endParaRPr>
          </a:p>
          <a:p>
            <a:r>
              <a:rPr lang="en-US" b="1">
                <a:latin typeface="Roboto Condensed" panose="02000000000000000000" pitchFamily="2" charset="0"/>
                <a:ea typeface="Roboto Condensed" panose="02000000000000000000" pitchFamily="2" charset="0"/>
                <a:cs typeface="Roboto Condensed" panose="02000000000000000000" pitchFamily="2" charset="0"/>
              </a:rPr>
              <a:t>- </a:t>
            </a:r>
            <a:r>
              <a:rPr lang="vi-VN">
                <a:latin typeface="Roboto Condensed" panose="02000000000000000000" pitchFamily="2" charset="0"/>
                <a:ea typeface="Roboto Condensed" panose="02000000000000000000" pitchFamily="2" charset="0"/>
                <a:cs typeface="Roboto Condensed" panose="02000000000000000000" pitchFamily="2" charset="0"/>
              </a:rPr>
              <a:t>Độ an toàn của Diffie-Hellman là khá cao. Tuy nhiên vẫn có khả năng bị tấn công Man-in-the-Middle. </a:t>
            </a:r>
          </a:p>
          <a:p>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vi-VN">
                <a:latin typeface="Roboto Condensed" panose="02000000000000000000" pitchFamily="2" charset="0"/>
                <a:ea typeface="Roboto Condensed" panose="02000000000000000000" pitchFamily="2" charset="0"/>
                <a:cs typeface="Roboto Condensed" panose="02000000000000000000" pitchFamily="2" charset="0"/>
              </a:rPr>
              <a:t>Một vấn đề khác của Diffie-Hellman là khả năng tấn công bằng cách sử dụng brute force để tìm kiếm khóa</a:t>
            </a:r>
            <a:r>
              <a:rPr lang="en-US">
                <a:latin typeface="Roboto Condensed" panose="02000000000000000000" pitchFamily="2" charset="0"/>
                <a:ea typeface="Roboto Condensed" panose="02000000000000000000" pitchFamily="2" charset="0"/>
                <a:cs typeface="Roboto Condensed" panose="02000000000000000000" pitchFamily="2" charset="0"/>
              </a:rPr>
              <a:t> hoặc giải DLP.</a:t>
            </a:r>
            <a:endParaRPr lang="vi-VN">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TextBox 5">
            <a:extLst>
              <a:ext uri="{FF2B5EF4-FFF2-40B4-BE49-F238E27FC236}">
                <a16:creationId xmlns:a16="http://schemas.microsoft.com/office/drawing/2014/main" id="{C38AFB39-E0B7-3A91-3430-EAD024253444}"/>
              </a:ext>
            </a:extLst>
          </p:cNvPr>
          <p:cNvSpPr txBox="1"/>
          <p:nvPr/>
        </p:nvSpPr>
        <p:spPr>
          <a:xfrm>
            <a:off x="3082271" y="3443153"/>
            <a:ext cx="2466099" cy="307777"/>
          </a:xfrm>
          <a:prstGeom prst="rect">
            <a:avLst/>
          </a:prstGeom>
          <a:noFill/>
        </p:spPr>
        <p:txBody>
          <a:bodyPr wrap="square" rtlCol="0">
            <a:spAutoFit/>
          </a:bodyPr>
          <a:lstStyle/>
          <a:p>
            <a:pPr algn="ctr"/>
            <a:r>
              <a:rPr lang="en-US" b="1">
                <a:latin typeface="Roboto Condensed" panose="02000000000000000000" pitchFamily="2" charset="0"/>
                <a:ea typeface="Roboto Condensed" panose="02000000000000000000" pitchFamily="2" charset="0"/>
                <a:cs typeface="Roboto Condensed" panose="02000000000000000000" pitchFamily="2" charset="0"/>
              </a:rPr>
              <a:t>Hình 2.</a:t>
            </a:r>
            <a:r>
              <a:rPr lang="vi-VN" b="1">
                <a:latin typeface="Roboto Condensed" panose="02000000000000000000" pitchFamily="2" charset="0"/>
                <a:ea typeface="Roboto Condensed" panose="02000000000000000000" pitchFamily="2" charset="0"/>
                <a:cs typeface="Roboto Condensed" panose="02000000000000000000" pitchFamily="2" charset="0"/>
              </a:rPr>
              <a:t>Quy trình trao đổi khóa</a:t>
            </a:r>
          </a:p>
        </p:txBody>
      </p:sp>
      <p:sp>
        <p:nvSpPr>
          <p:cNvPr id="9" name="TextBox 8">
            <a:extLst>
              <a:ext uri="{FF2B5EF4-FFF2-40B4-BE49-F238E27FC236}">
                <a16:creationId xmlns:a16="http://schemas.microsoft.com/office/drawing/2014/main" id="{663D7922-ADC0-3034-769D-7C92174098CC}"/>
              </a:ext>
            </a:extLst>
          </p:cNvPr>
          <p:cNvSpPr txBox="1"/>
          <p:nvPr/>
        </p:nvSpPr>
        <p:spPr>
          <a:xfrm>
            <a:off x="2245788" y="99634"/>
            <a:ext cx="4383612" cy="523220"/>
          </a:xfrm>
          <a:prstGeom prst="rect">
            <a:avLst/>
          </a:prstGeom>
          <a:noFill/>
        </p:spPr>
        <p:txBody>
          <a:bodyPr wrap="square" rtlCol="0">
            <a:spAutoFit/>
          </a:bodyPr>
          <a:lstStyle/>
          <a:p>
            <a:r>
              <a:rPr lang="en-US" b="1">
                <a:latin typeface="Roboto Condensed" panose="02000000000000000000" pitchFamily="2" charset="0"/>
                <a:ea typeface="Roboto Condensed" panose="02000000000000000000" pitchFamily="2" charset="0"/>
                <a:cs typeface="Roboto Condensed" panose="02000000000000000000" pitchFamily="2" charset="0"/>
              </a:rPr>
              <a:t>Câu hỏi: </a:t>
            </a:r>
            <a:r>
              <a:rPr lang="en-US">
                <a:latin typeface="Roboto Condensed" panose="02000000000000000000" pitchFamily="2" charset="0"/>
                <a:ea typeface="Roboto Condensed" panose="02000000000000000000" pitchFamily="2" charset="0"/>
                <a:cs typeface="Roboto Condensed" panose="02000000000000000000" pitchFamily="2" charset="0"/>
              </a:rPr>
              <a:t>Alice and Bob muốn trao đổi khóa bí mật khi sử dụng mã đối xứng như thế nào ?</a:t>
            </a:r>
            <a:endParaRPr lang="vi-VN">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1" name="Picture 10">
            <a:extLst>
              <a:ext uri="{FF2B5EF4-FFF2-40B4-BE49-F238E27FC236}">
                <a16:creationId xmlns:a16="http://schemas.microsoft.com/office/drawing/2014/main" id="{9CD59069-084E-CEA9-8AA4-E39EB6DCC1EB}"/>
              </a:ext>
            </a:extLst>
          </p:cNvPr>
          <p:cNvPicPr>
            <a:picLocks noChangeAspect="1"/>
          </p:cNvPicPr>
          <p:nvPr/>
        </p:nvPicPr>
        <p:blipFill>
          <a:blip r:embed="rId2"/>
          <a:stretch>
            <a:fillRect/>
          </a:stretch>
        </p:blipFill>
        <p:spPr>
          <a:xfrm>
            <a:off x="134226" y="781801"/>
            <a:ext cx="2558968" cy="2600501"/>
          </a:xfrm>
          <a:prstGeom prst="rect">
            <a:avLst/>
          </a:prstGeom>
        </p:spPr>
      </p:pic>
      <p:pic>
        <p:nvPicPr>
          <p:cNvPr id="21" name="Picture 20">
            <a:extLst>
              <a:ext uri="{FF2B5EF4-FFF2-40B4-BE49-F238E27FC236}">
                <a16:creationId xmlns:a16="http://schemas.microsoft.com/office/drawing/2014/main" id="{8BFC5102-7D0E-058D-4AB3-D24B923517E9}"/>
              </a:ext>
            </a:extLst>
          </p:cNvPr>
          <p:cNvPicPr>
            <a:picLocks noChangeAspect="1"/>
          </p:cNvPicPr>
          <p:nvPr/>
        </p:nvPicPr>
        <p:blipFill>
          <a:blip r:embed="rId3"/>
          <a:stretch>
            <a:fillRect/>
          </a:stretch>
        </p:blipFill>
        <p:spPr>
          <a:xfrm>
            <a:off x="6412837" y="76158"/>
            <a:ext cx="1150680" cy="1269078"/>
          </a:xfrm>
          <a:prstGeom prst="rect">
            <a:avLst/>
          </a:prstGeom>
        </p:spPr>
      </p:pic>
      <p:pic>
        <p:nvPicPr>
          <p:cNvPr id="23" name="Picture 22">
            <a:extLst>
              <a:ext uri="{FF2B5EF4-FFF2-40B4-BE49-F238E27FC236}">
                <a16:creationId xmlns:a16="http://schemas.microsoft.com/office/drawing/2014/main" id="{B6A0DB39-9260-A96B-B5EE-360ABE587FAC}"/>
              </a:ext>
            </a:extLst>
          </p:cNvPr>
          <p:cNvPicPr>
            <a:picLocks noChangeAspect="1"/>
          </p:cNvPicPr>
          <p:nvPr/>
        </p:nvPicPr>
        <p:blipFill>
          <a:blip r:embed="rId4"/>
          <a:stretch>
            <a:fillRect/>
          </a:stretch>
        </p:blipFill>
        <p:spPr>
          <a:xfrm>
            <a:off x="7762070" y="72153"/>
            <a:ext cx="1074325" cy="1276834"/>
          </a:xfrm>
          <a:prstGeom prst="rect">
            <a:avLst/>
          </a:prstGeom>
        </p:spPr>
      </p:pic>
      <p:sp>
        <p:nvSpPr>
          <p:cNvPr id="25" name="TextBox 24">
            <a:extLst>
              <a:ext uri="{FF2B5EF4-FFF2-40B4-BE49-F238E27FC236}">
                <a16:creationId xmlns:a16="http://schemas.microsoft.com/office/drawing/2014/main" id="{CB9ACD6C-85D6-C021-E942-9B8B4D7BECBB}"/>
              </a:ext>
            </a:extLst>
          </p:cNvPr>
          <p:cNvSpPr txBox="1"/>
          <p:nvPr/>
        </p:nvSpPr>
        <p:spPr>
          <a:xfrm>
            <a:off x="7820956" y="1337353"/>
            <a:ext cx="980529" cy="246221"/>
          </a:xfrm>
          <a:prstGeom prst="rect">
            <a:avLst/>
          </a:prstGeom>
          <a:noFill/>
        </p:spPr>
        <p:txBody>
          <a:bodyPr wrap="square">
            <a:spAutoFit/>
          </a:bodyPr>
          <a:lstStyle/>
          <a:p>
            <a:r>
              <a:rPr lang="en-US" sz="1000" b="1"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Martin Hellman</a:t>
            </a:r>
            <a:endParaRPr lang="en-US" sz="10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 name="TextBox 25">
            <a:extLst>
              <a:ext uri="{FF2B5EF4-FFF2-40B4-BE49-F238E27FC236}">
                <a16:creationId xmlns:a16="http://schemas.microsoft.com/office/drawing/2014/main" id="{38F491FB-EA7F-214A-CA87-CB2E91691AAF}"/>
              </a:ext>
            </a:extLst>
          </p:cNvPr>
          <p:cNvSpPr txBox="1"/>
          <p:nvPr/>
        </p:nvSpPr>
        <p:spPr>
          <a:xfrm>
            <a:off x="6497912" y="1341116"/>
            <a:ext cx="980529" cy="246221"/>
          </a:xfrm>
          <a:prstGeom prst="rect">
            <a:avLst/>
          </a:prstGeom>
          <a:noFill/>
        </p:spPr>
        <p:txBody>
          <a:bodyPr wrap="square">
            <a:spAutoFit/>
          </a:bodyPr>
          <a:lstStyle/>
          <a:p>
            <a:r>
              <a:rPr lang="en-US" sz="1000" b="1" i="0">
                <a:solidFill>
                  <a:srgbClr val="000000"/>
                </a:solidFill>
                <a:effectLst/>
                <a:latin typeface="Roboto Condensed" panose="02000000000000000000" pitchFamily="2" charset="0"/>
                <a:ea typeface="Roboto Condensed" panose="02000000000000000000" pitchFamily="2" charset="0"/>
                <a:cs typeface="Roboto Condensed" panose="02000000000000000000" pitchFamily="2" charset="0"/>
              </a:rPr>
              <a:t>Whitfield Diffie</a:t>
            </a:r>
            <a:endParaRPr lang="en-US" sz="100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8" name="Picture 27">
            <a:extLst>
              <a:ext uri="{FF2B5EF4-FFF2-40B4-BE49-F238E27FC236}">
                <a16:creationId xmlns:a16="http://schemas.microsoft.com/office/drawing/2014/main" id="{353432F2-DB4A-2585-033C-7F1B4C3E2486}"/>
              </a:ext>
            </a:extLst>
          </p:cNvPr>
          <p:cNvPicPr>
            <a:picLocks noChangeAspect="1"/>
          </p:cNvPicPr>
          <p:nvPr/>
        </p:nvPicPr>
        <p:blipFill rotWithShape="1">
          <a:blip r:embed="rId5"/>
          <a:srcRect l="-478" t="1375" r="478" b="11819"/>
          <a:stretch/>
        </p:blipFill>
        <p:spPr>
          <a:xfrm>
            <a:off x="2813485" y="710570"/>
            <a:ext cx="3195047" cy="2776190"/>
          </a:xfrm>
          <a:prstGeom prst="rect">
            <a:avLst/>
          </a:prstGeom>
        </p:spPr>
      </p:pic>
      <p:sp>
        <p:nvSpPr>
          <p:cNvPr id="29" name="TextBox 28">
            <a:extLst>
              <a:ext uri="{FF2B5EF4-FFF2-40B4-BE49-F238E27FC236}">
                <a16:creationId xmlns:a16="http://schemas.microsoft.com/office/drawing/2014/main" id="{27252959-5E47-0BA4-511D-C02F4FEB5462}"/>
              </a:ext>
            </a:extLst>
          </p:cNvPr>
          <p:cNvSpPr txBox="1"/>
          <p:nvPr/>
        </p:nvSpPr>
        <p:spPr>
          <a:xfrm>
            <a:off x="222740" y="3442772"/>
            <a:ext cx="2196771" cy="307777"/>
          </a:xfrm>
          <a:prstGeom prst="rect">
            <a:avLst/>
          </a:prstGeom>
          <a:noFill/>
        </p:spPr>
        <p:txBody>
          <a:bodyPr wrap="square" rtlCol="0">
            <a:spAutoFit/>
          </a:bodyPr>
          <a:lstStyle/>
          <a:p>
            <a:pPr algn="ctr"/>
            <a:r>
              <a:rPr lang="en-US" b="1">
                <a:latin typeface="Roboto Condensed" panose="02000000000000000000" pitchFamily="2" charset="0"/>
                <a:ea typeface="Roboto Condensed" panose="02000000000000000000" pitchFamily="2" charset="0"/>
                <a:cs typeface="Roboto Condensed" panose="02000000000000000000" pitchFamily="2" charset="0"/>
              </a:rPr>
              <a:t>Hình 1.Ý tưởng cơ bảng</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0" name="TextBox 29">
            <a:extLst>
              <a:ext uri="{FF2B5EF4-FFF2-40B4-BE49-F238E27FC236}">
                <a16:creationId xmlns:a16="http://schemas.microsoft.com/office/drawing/2014/main" id="{64C0E07C-9FBF-5392-8C57-67BB68F493B4}"/>
              </a:ext>
            </a:extLst>
          </p:cNvPr>
          <p:cNvSpPr txBox="1"/>
          <p:nvPr/>
        </p:nvSpPr>
        <p:spPr>
          <a:xfrm flipH="1">
            <a:off x="6061730" y="3239630"/>
            <a:ext cx="2948044" cy="461665"/>
          </a:xfrm>
          <a:prstGeom prst="rect">
            <a:avLst/>
          </a:prstGeom>
          <a:noFill/>
        </p:spPr>
        <p:txBody>
          <a:bodyPr wrap="square" rtlCol="0">
            <a:spAutoFit/>
          </a:bodyPr>
          <a:lstStyle/>
          <a:p>
            <a:r>
              <a:rPr lang="en-US" sz="800">
                <a:latin typeface="Roboto Condensed" panose="02000000000000000000" pitchFamily="2" charset="0"/>
                <a:ea typeface="Roboto Condensed" panose="02000000000000000000" pitchFamily="2" charset="0"/>
                <a:cs typeface="Roboto Condensed" panose="02000000000000000000" pitchFamily="2" charset="0"/>
              </a:rPr>
              <a:t>[1]: Wikipedia</a:t>
            </a:r>
            <a:br>
              <a:rPr lang="en-US" sz="800">
                <a:latin typeface="Roboto Condensed" panose="02000000000000000000" pitchFamily="2" charset="0"/>
                <a:ea typeface="Roboto Condensed" panose="02000000000000000000" pitchFamily="2" charset="0"/>
                <a:cs typeface="Roboto Condensed" panose="02000000000000000000" pitchFamily="2" charset="0"/>
              </a:rPr>
            </a:br>
            <a:r>
              <a:rPr lang="en-US" sz="800">
                <a:latin typeface="Roboto Condensed" panose="02000000000000000000" pitchFamily="2" charset="0"/>
                <a:ea typeface="Roboto Condensed" panose="02000000000000000000" pitchFamily="2" charset="0"/>
                <a:cs typeface="Roboto Condensed" panose="02000000000000000000" pitchFamily="2" charset="0"/>
              </a:rPr>
              <a:t>[2]: An Introduction to Mathematical Cryptography - Jeffrey Hoffstein Jill Pipher Joseph H. Silverman</a:t>
            </a:r>
          </a:p>
        </p:txBody>
      </p:sp>
    </p:spTree>
    <p:extLst>
      <p:ext uri="{BB962C8B-B14F-4D97-AF65-F5344CB8AC3E}">
        <p14:creationId xmlns:p14="http://schemas.microsoft.com/office/powerpoint/2010/main" val="20276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0F0CEF-C907-4355-40B8-FA614CB01900}"/>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23</a:t>
            </a:fld>
            <a:endParaRPr lang="en"/>
          </a:p>
        </p:txBody>
      </p:sp>
      <p:sp>
        <p:nvSpPr>
          <p:cNvPr id="14" name="Title 4">
            <a:extLst>
              <a:ext uri="{FF2B5EF4-FFF2-40B4-BE49-F238E27FC236}">
                <a16:creationId xmlns:a16="http://schemas.microsoft.com/office/drawing/2014/main" id="{5253EEB8-E42B-B55C-6E3F-D45FB512A110}"/>
              </a:ext>
            </a:extLst>
          </p:cNvPr>
          <p:cNvSpPr>
            <a:spLocks noGrp="1"/>
          </p:cNvSpPr>
          <p:nvPr>
            <p:ph type="title"/>
          </p:nvPr>
        </p:nvSpPr>
        <p:spPr>
          <a:xfrm>
            <a:off x="814274" y="392575"/>
            <a:ext cx="7079569" cy="766200"/>
          </a:xfrm>
        </p:spPr>
        <p:txBody>
          <a:bodyPr/>
          <a:lstStyle/>
          <a:p>
            <a:r>
              <a:rPr lang="vi-VN"/>
              <a:t>HMAC</a:t>
            </a:r>
            <a:r>
              <a:rPr lang="en-US"/>
              <a:t> (Hash-based Message Authentication Code)</a:t>
            </a:r>
          </a:p>
        </p:txBody>
      </p:sp>
      <p:grpSp>
        <p:nvGrpSpPr>
          <p:cNvPr id="15" name="Google Shape;919;p46">
            <a:extLst>
              <a:ext uri="{FF2B5EF4-FFF2-40B4-BE49-F238E27FC236}">
                <a16:creationId xmlns:a16="http://schemas.microsoft.com/office/drawing/2014/main" id="{FE56BD4D-E376-D44B-A095-CD61D3517AE8}"/>
              </a:ext>
            </a:extLst>
          </p:cNvPr>
          <p:cNvGrpSpPr/>
          <p:nvPr/>
        </p:nvGrpSpPr>
        <p:grpSpPr>
          <a:xfrm>
            <a:off x="461886" y="603164"/>
            <a:ext cx="352389" cy="345022"/>
            <a:chOff x="1236875" y="1623900"/>
            <a:chExt cx="465200" cy="455475"/>
          </a:xfrm>
        </p:grpSpPr>
        <p:sp>
          <p:nvSpPr>
            <p:cNvPr id="16" name="Google Shape;920;p46">
              <a:extLst>
                <a:ext uri="{FF2B5EF4-FFF2-40B4-BE49-F238E27FC236}">
                  <a16:creationId xmlns:a16="http://schemas.microsoft.com/office/drawing/2014/main" id="{CEEB204E-1DB1-DD38-134D-97449AE9A20C}"/>
                </a:ext>
              </a:extLst>
            </p:cNvPr>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1;p46">
              <a:extLst>
                <a:ext uri="{FF2B5EF4-FFF2-40B4-BE49-F238E27FC236}">
                  <a16:creationId xmlns:a16="http://schemas.microsoft.com/office/drawing/2014/main" id="{17889873-40CE-B2C6-DE46-8F68A763DD8A}"/>
                </a:ext>
              </a:extLst>
            </p:cNvPr>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2;p46">
              <a:extLst>
                <a:ext uri="{FF2B5EF4-FFF2-40B4-BE49-F238E27FC236}">
                  <a16:creationId xmlns:a16="http://schemas.microsoft.com/office/drawing/2014/main" id="{82562542-7C8C-C67C-612B-4CC8ECC58268}"/>
                </a:ext>
              </a:extLst>
            </p:cNvPr>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3;p46">
              <a:extLst>
                <a:ext uri="{FF2B5EF4-FFF2-40B4-BE49-F238E27FC236}">
                  <a16:creationId xmlns:a16="http://schemas.microsoft.com/office/drawing/2014/main" id="{0E5C4DEA-7CF5-BE87-7091-54EA7BDC73BE}"/>
                </a:ext>
              </a:extLst>
            </p:cNvPr>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4;p46">
              <a:extLst>
                <a:ext uri="{FF2B5EF4-FFF2-40B4-BE49-F238E27FC236}">
                  <a16:creationId xmlns:a16="http://schemas.microsoft.com/office/drawing/2014/main" id="{8CE10E2C-E53C-A70E-AA07-7091B3AC693E}"/>
                </a:ext>
              </a:extLst>
            </p:cNvPr>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5;p46">
              <a:extLst>
                <a:ext uri="{FF2B5EF4-FFF2-40B4-BE49-F238E27FC236}">
                  <a16:creationId xmlns:a16="http://schemas.microsoft.com/office/drawing/2014/main" id="{96C2DD4A-1D15-DA9C-065A-A4347BE773BA}"/>
                </a:ext>
              </a:extLst>
            </p:cNvPr>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6;p46">
              <a:extLst>
                <a:ext uri="{FF2B5EF4-FFF2-40B4-BE49-F238E27FC236}">
                  <a16:creationId xmlns:a16="http://schemas.microsoft.com/office/drawing/2014/main" id="{C92EBA22-5ED7-0050-30B5-5F32C70E1D3B}"/>
                </a:ext>
              </a:extLst>
            </p:cNvPr>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1A3C3142-40EC-F615-ED9E-7E61D53C08EA}"/>
              </a:ext>
            </a:extLst>
          </p:cNvPr>
          <p:cNvSpPr txBox="1"/>
          <p:nvPr/>
        </p:nvSpPr>
        <p:spPr>
          <a:xfrm>
            <a:off x="243466" y="1369364"/>
            <a:ext cx="8214734" cy="523220"/>
          </a:xfrm>
          <a:prstGeom prst="rect">
            <a:avLst/>
          </a:prstGeom>
          <a:noFill/>
        </p:spPr>
        <p:txBody>
          <a:bodyPr wrap="square" rtlCol="0">
            <a:spAutoFit/>
          </a:bodyPr>
          <a:lstStyle/>
          <a:p>
            <a:r>
              <a:rPr lang="vi-VN" b="1" dirty="0">
                <a:latin typeface="Roboto Condensed" panose="02000000000000000000" pitchFamily="2" charset="0"/>
                <a:ea typeface="Roboto Condensed" panose="02000000000000000000" pitchFamily="2" charset="0"/>
                <a:cs typeface="Roboto Condensed" panose="02000000000000000000" pitchFamily="2" charset="0"/>
              </a:rPr>
              <a:t>D/N: </a:t>
            </a:r>
            <a:r>
              <a:rPr lang="vi-VN" dirty="0">
                <a:latin typeface="Roboto Condensed" panose="02000000000000000000" pitchFamily="2" charset="0"/>
                <a:ea typeface="Roboto Condensed" panose="02000000000000000000" pitchFamily="2" charset="0"/>
                <a:cs typeface="Roboto Condensed" panose="02000000000000000000" pitchFamily="2" charset="0"/>
              </a:rPr>
              <a:t>là một mã xác thực thông điệp</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vi-VN" dirty="0">
                <a:latin typeface="Roboto Condensed" panose="02000000000000000000" pitchFamily="2" charset="0"/>
                <a:ea typeface="Roboto Condensed" panose="02000000000000000000" pitchFamily="2" charset="0"/>
                <a:cs typeface="Roboto Condensed" panose="02000000000000000000" pitchFamily="2" charset="0"/>
              </a:rPr>
              <a:t>cho việc sử dụng một khóa mật mã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dựa</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trên</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sức</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mạnh</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của</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hàm</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băm</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và</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khó</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bị</a:t>
            </a:r>
            <a:r>
              <a:rPr lang="en-US" dirty="0">
                <a:latin typeface="Roboto Condensed" panose="02000000000000000000" pitchFamily="2" charset="0"/>
                <a:ea typeface="Roboto Condensed" panose="02000000000000000000" pitchFamily="2" charset="0"/>
                <a:cs typeface="Roboto Condensed" panose="02000000000000000000" pitchFamily="2" charset="0"/>
              </a:rPr>
              <a:t> collision attack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thành</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công</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vì</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có</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khóa</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bí</a:t>
            </a:r>
            <a:r>
              <a:rPr lang="en-US" dirty="0">
                <a:latin typeface="Roboto Condensed" panose="02000000000000000000" pitchFamily="2" charset="0"/>
                <a:ea typeface="Roboto Condensed" panose="02000000000000000000" pitchFamily="2" charset="0"/>
                <a:cs typeface="Roboto Condensed" panose="02000000000000000000" pitchFamily="2" charset="0"/>
              </a:rPr>
              <a:t> </a:t>
            </a:r>
            <a:r>
              <a:rPr lang="en-US" dirty="0" err="1">
                <a:latin typeface="Roboto Condensed" panose="02000000000000000000" pitchFamily="2" charset="0"/>
                <a:ea typeface="Roboto Condensed" panose="02000000000000000000" pitchFamily="2" charset="0"/>
                <a:cs typeface="Roboto Condensed" panose="02000000000000000000" pitchFamily="2" charset="0"/>
              </a:rPr>
              <a:t>mật</a:t>
            </a:r>
            <a:endParaRPr lang="vi-VN"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50" name="Picture 2" descr="Security Engineer Interview Questions: What’s an HMAC? | by Abhay ...">
            <a:extLst>
              <a:ext uri="{FF2B5EF4-FFF2-40B4-BE49-F238E27FC236}">
                <a16:creationId xmlns:a16="http://schemas.microsoft.com/office/drawing/2014/main" id="{E8F37848-43AE-5B3B-6C7B-1AA768A62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76" y="2192874"/>
            <a:ext cx="3418393" cy="2116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D53A7-EEF5-9409-4072-E0747FD69427}"/>
              </a:ext>
            </a:extLst>
          </p:cNvPr>
          <p:cNvPicPr>
            <a:picLocks noChangeAspect="1"/>
          </p:cNvPicPr>
          <p:nvPr/>
        </p:nvPicPr>
        <p:blipFill>
          <a:blip r:embed="rId3"/>
          <a:stretch>
            <a:fillRect/>
          </a:stretch>
        </p:blipFill>
        <p:spPr>
          <a:xfrm>
            <a:off x="4350833" y="2091726"/>
            <a:ext cx="4557712" cy="2123303"/>
          </a:xfrm>
          <a:prstGeom prst="rect">
            <a:avLst/>
          </a:prstGeom>
        </p:spPr>
      </p:pic>
      <p:sp>
        <p:nvSpPr>
          <p:cNvPr id="8" name="TextBox 7">
            <a:extLst>
              <a:ext uri="{FF2B5EF4-FFF2-40B4-BE49-F238E27FC236}">
                <a16:creationId xmlns:a16="http://schemas.microsoft.com/office/drawing/2014/main" id="{086F8C8C-D574-8498-000A-4A2B26074656}"/>
              </a:ext>
            </a:extLst>
          </p:cNvPr>
          <p:cNvSpPr txBox="1"/>
          <p:nvPr/>
        </p:nvSpPr>
        <p:spPr>
          <a:xfrm>
            <a:off x="942886" y="4392891"/>
            <a:ext cx="2196771" cy="307777"/>
          </a:xfrm>
          <a:prstGeom prst="rect">
            <a:avLst/>
          </a:prstGeom>
          <a:noFill/>
        </p:spPr>
        <p:txBody>
          <a:bodyPr wrap="square" rtlCol="0">
            <a:spAutoFit/>
          </a:bodyPr>
          <a:lstStyle/>
          <a:p>
            <a:pPr algn="ctr"/>
            <a:r>
              <a:rPr lang="en-US" b="1">
                <a:latin typeface="Roboto Condensed" panose="02000000000000000000" pitchFamily="2" charset="0"/>
                <a:ea typeface="Roboto Condensed" panose="02000000000000000000" pitchFamily="2" charset="0"/>
                <a:cs typeface="Roboto Condensed" panose="02000000000000000000" pitchFamily="2" charset="0"/>
              </a:rPr>
              <a:t>Hình 1. MAC</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 name="TextBox 8">
            <a:extLst>
              <a:ext uri="{FF2B5EF4-FFF2-40B4-BE49-F238E27FC236}">
                <a16:creationId xmlns:a16="http://schemas.microsoft.com/office/drawing/2014/main" id="{4207BB4A-6D53-ECB7-6782-8290CC4756AC}"/>
              </a:ext>
            </a:extLst>
          </p:cNvPr>
          <p:cNvSpPr txBox="1"/>
          <p:nvPr/>
        </p:nvSpPr>
        <p:spPr>
          <a:xfrm>
            <a:off x="5609884" y="4328723"/>
            <a:ext cx="2196771" cy="307777"/>
          </a:xfrm>
          <a:prstGeom prst="rect">
            <a:avLst/>
          </a:prstGeom>
          <a:noFill/>
        </p:spPr>
        <p:txBody>
          <a:bodyPr wrap="square" rtlCol="0">
            <a:spAutoFit/>
          </a:bodyPr>
          <a:lstStyle/>
          <a:p>
            <a:pPr algn="ctr"/>
            <a:r>
              <a:rPr lang="en-US" b="1">
                <a:latin typeface="Roboto Condensed" panose="02000000000000000000" pitchFamily="2" charset="0"/>
                <a:ea typeface="Roboto Condensed" panose="02000000000000000000" pitchFamily="2" charset="0"/>
                <a:cs typeface="Roboto Condensed" panose="02000000000000000000" pitchFamily="2" charset="0"/>
              </a:rPr>
              <a:t>Hình 2. Mã giả</a:t>
            </a:r>
            <a:endParaRPr lang="vi-VN" b="1">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TextBox 9">
            <a:extLst>
              <a:ext uri="{FF2B5EF4-FFF2-40B4-BE49-F238E27FC236}">
                <a16:creationId xmlns:a16="http://schemas.microsoft.com/office/drawing/2014/main" id="{E41E977D-BB8B-D49C-1373-1DDADCA1F55B}"/>
              </a:ext>
            </a:extLst>
          </p:cNvPr>
          <p:cNvSpPr txBox="1"/>
          <p:nvPr/>
        </p:nvSpPr>
        <p:spPr>
          <a:xfrm>
            <a:off x="-14000" y="4928056"/>
            <a:ext cx="6722269" cy="215444"/>
          </a:xfrm>
          <a:prstGeom prst="rect">
            <a:avLst/>
          </a:prstGeom>
          <a:noFill/>
        </p:spPr>
        <p:txBody>
          <a:bodyPr wrap="square" rtlCol="0">
            <a:spAutoFit/>
          </a:bodyPr>
          <a:lstStyle/>
          <a:p>
            <a:r>
              <a:rPr lang="en-US" sz="800">
                <a:latin typeface="Roboto Condensed" panose="02000000000000000000" pitchFamily="2" charset="0"/>
                <a:ea typeface="Roboto Condensed" panose="02000000000000000000" pitchFamily="2" charset="0"/>
                <a:cs typeface="Roboto Condensed" panose="02000000000000000000" pitchFamily="2" charset="0"/>
              </a:rPr>
              <a:t>[2]: </a:t>
            </a:r>
            <a:r>
              <a:rPr lang="en-US" altLang="en-US" sz="800">
                <a:latin typeface="Times New Roman" panose="02020603050405020304" pitchFamily="18" charset="0"/>
                <a:cs typeface="Times New Roman" panose="02020603050405020304" pitchFamily="18" charset="0"/>
              </a:rPr>
              <a:t>Hàm băm mật mã Hash &amp; MAC – PGS.TS Trần Minh Triết, TS. Trương Toàn Thịnh</a:t>
            </a:r>
            <a:r>
              <a:rPr lang="en-US" sz="800">
                <a:latin typeface="Roboto Condensed" panose="02000000000000000000" pitchFamily="2" charset="0"/>
                <a:ea typeface="Roboto Condensed" panose="02000000000000000000" pitchFamily="2" charset="0"/>
                <a:cs typeface="Roboto Condensed" panose="02000000000000000000" pitchFamily="2" charset="0"/>
              </a:rPr>
              <a:t> </a:t>
            </a:r>
            <a:endParaRPr lang="vi-VN" sz="80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2052" name="Picture 4" descr="Cryptographic, data, digest, function, hash, programming icon ...">
            <a:extLst>
              <a:ext uri="{FF2B5EF4-FFF2-40B4-BE49-F238E27FC236}">
                <a16:creationId xmlns:a16="http://schemas.microsoft.com/office/drawing/2014/main" id="{847FE0D5-2542-1D13-B304-E86C69E2B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910" y="92867"/>
            <a:ext cx="1324397" cy="132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8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a:t>24</a:t>
            </a:fld>
            <a:endParaRPr/>
          </a:p>
        </p:txBody>
      </p:sp>
      <p:sp>
        <p:nvSpPr>
          <p:cNvPr id="607" name="Google Shape;607;p38"/>
          <p:cNvSpPr txBox="1">
            <a:spLocks noGrp="1"/>
          </p:cNvSpPr>
          <p:nvPr>
            <p:ph type="title" idx="4294967295"/>
          </p:nvPr>
        </p:nvSpPr>
        <p:spPr>
          <a:xfrm>
            <a:off x="292895" y="44761"/>
            <a:ext cx="1785937" cy="5829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Mô tả ý tưởng</a:t>
            </a:r>
          </a:p>
        </p:txBody>
      </p:sp>
      <p:sp>
        <p:nvSpPr>
          <p:cNvPr id="635" name="Google Shape;635;p38"/>
          <p:cNvSpPr/>
          <p:nvPr/>
        </p:nvSpPr>
        <p:spPr>
          <a:xfrm>
            <a:off x="72337" y="214313"/>
            <a:ext cx="220558" cy="24383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raphic 10" descr="Server with solid fill">
            <a:extLst>
              <a:ext uri="{FF2B5EF4-FFF2-40B4-BE49-F238E27FC236}">
                <a16:creationId xmlns:a16="http://schemas.microsoft.com/office/drawing/2014/main" id="{673739A2-2866-A2AC-9581-18BE5B954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1" y="1205508"/>
            <a:ext cx="2732484" cy="2732484"/>
          </a:xfrm>
          <a:prstGeom prst="rect">
            <a:avLst/>
          </a:prstGeom>
        </p:spPr>
      </p:pic>
      <p:cxnSp>
        <p:nvCxnSpPr>
          <p:cNvPr id="22" name="Straight Connector 21">
            <a:extLst>
              <a:ext uri="{FF2B5EF4-FFF2-40B4-BE49-F238E27FC236}">
                <a16:creationId xmlns:a16="http://schemas.microsoft.com/office/drawing/2014/main" id="{C50A281B-A8A8-23B6-AF7D-588580721FD1}"/>
              </a:ext>
            </a:extLst>
          </p:cNvPr>
          <p:cNvCxnSpPr>
            <a:cxnSpLocks/>
          </p:cNvCxnSpPr>
          <p:nvPr/>
        </p:nvCxnSpPr>
        <p:spPr>
          <a:xfrm>
            <a:off x="1943100" y="1803797"/>
            <a:ext cx="4257675" cy="0"/>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Rectangle 23">
            <a:extLst>
              <a:ext uri="{FF2B5EF4-FFF2-40B4-BE49-F238E27FC236}">
                <a16:creationId xmlns:a16="http://schemas.microsoft.com/office/drawing/2014/main" id="{460EEB5E-4598-31F3-476E-EC9D8E9154DA}"/>
              </a:ext>
            </a:extLst>
          </p:cNvPr>
          <p:cNvSpPr/>
          <p:nvPr/>
        </p:nvSpPr>
        <p:spPr>
          <a:xfrm>
            <a:off x="2986331" y="1591270"/>
            <a:ext cx="2057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Gửi yêu cầu kết nối</a:t>
            </a:r>
          </a:p>
        </p:txBody>
      </p:sp>
      <p:cxnSp>
        <p:nvCxnSpPr>
          <p:cNvPr id="31" name="Straight Connector 30">
            <a:extLst>
              <a:ext uri="{FF2B5EF4-FFF2-40B4-BE49-F238E27FC236}">
                <a16:creationId xmlns:a16="http://schemas.microsoft.com/office/drawing/2014/main" id="{C9BC8D5D-9DC0-6735-B01F-BEBBF9C38AF4}"/>
              </a:ext>
            </a:extLst>
          </p:cNvPr>
          <p:cNvCxnSpPr>
            <a:cxnSpLocks/>
          </p:cNvCxnSpPr>
          <p:nvPr/>
        </p:nvCxnSpPr>
        <p:spPr>
          <a:xfrm flipH="1">
            <a:off x="1900725" y="2531211"/>
            <a:ext cx="4228613" cy="0"/>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CEC3BEC9-6742-AD7F-D1CA-8E99DE17B7B0}"/>
              </a:ext>
            </a:extLst>
          </p:cNvPr>
          <p:cNvSpPr/>
          <p:nvPr/>
        </p:nvSpPr>
        <p:spPr>
          <a:xfrm>
            <a:off x="2986331" y="2369939"/>
            <a:ext cx="2057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 </a:t>
            </a:r>
            <a:r>
              <a:rPr lang="vi-VN"/>
              <a:t>Pro</a:t>
            </a:r>
            <a:r>
              <a:rPr lang="en-US" err="1"/>
              <a:t>tocol</a:t>
            </a:r>
            <a:endParaRPr lang="en-US"/>
          </a:p>
        </p:txBody>
      </p:sp>
      <p:cxnSp>
        <p:nvCxnSpPr>
          <p:cNvPr id="41" name="Straight Connector 40">
            <a:extLst>
              <a:ext uri="{FF2B5EF4-FFF2-40B4-BE49-F238E27FC236}">
                <a16:creationId xmlns:a16="http://schemas.microsoft.com/office/drawing/2014/main" id="{C9699826-973A-44BD-C50A-4BBCCF67F85D}"/>
              </a:ext>
            </a:extLst>
          </p:cNvPr>
          <p:cNvCxnSpPr>
            <a:cxnSpLocks/>
          </p:cNvCxnSpPr>
          <p:nvPr/>
        </p:nvCxnSpPr>
        <p:spPr>
          <a:xfrm>
            <a:off x="2000250" y="3200400"/>
            <a:ext cx="4163861" cy="0"/>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0BACFE35-06B4-0E36-AC30-A76B48375E47}"/>
              </a:ext>
            </a:extLst>
          </p:cNvPr>
          <p:cNvSpPr/>
          <p:nvPr/>
        </p:nvSpPr>
        <p:spPr>
          <a:xfrm>
            <a:off x="2986331" y="3083064"/>
            <a:ext cx="20574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Gửi P, G, Ato</a:t>
            </a:r>
          </a:p>
        </p:txBody>
      </p:sp>
      <p:sp>
        <p:nvSpPr>
          <p:cNvPr id="45" name="Rectangle: Rounded Corners 44">
            <a:extLst>
              <a:ext uri="{FF2B5EF4-FFF2-40B4-BE49-F238E27FC236}">
                <a16:creationId xmlns:a16="http://schemas.microsoft.com/office/drawing/2014/main" id="{A24B8C13-C497-BDAC-4E0D-64DFB5C812B7}"/>
              </a:ext>
            </a:extLst>
          </p:cNvPr>
          <p:cNvSpPr/>
          <p:nvPr/>
        </p:nvSpPr>
        <p:spPr>
          <a:xfrm>
            <a:off x="264563" y="3927814"/>
            <a:ext cx="4228613" cy="10587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0D76B8C-9401-8BBF-CC54-42F97A796762}"/>
              </a:ext>
            </a:extLst>
          </p:cNvPr>
          <p:cNvSpPr txBox="1"/>
          <p:nvPr/>
        </p:nvSpPr>
        <p:spPr>
          <a:xfrm>
            <a:off x="407439" y="4077832"/>
            <a:ext cx="4021686" cy="738664"/>
          </a:xfrm>
          <a:prstGeom prst="rect">
            <a:avLst/>
          </a:prstGeom>
          <a:noFill/>
        </p:spPr>
        <p:txBody>
          <a:bodyPr wrap="square" rtlCol="0">
            <a:spAutoFit/>
          </a:bodyPr>
          <a:lstStyle/>
          <a:p>
            <a:r>
              <a:rPr lang="en-US"/>
              <a:t>P: Số nguyên tố</a:t>
            </a:r>
            <a:br>
              <a:rPr lang="en-US"/>
            </a:br>
            <a:r>
              <a:rPr lang="en-US"/>
              <a:t>G: Phần tử sinh</a:t>
            </a:r>
            <a:br>
              <a:rPr lang="en-US"/>
            </a:br>
            <a:r>
              <a:rPr lang="en-US"/>
              <a:t>Ato: số Ato được tính ra từ P,G và khóa bí mật a</a:t>
            </a:r>
          </a:p>
        </p:txBody>
      </p:sp>
      <p:sp>
        <p:nvSpPr>
          <p:cNvPr id="48" name="TextBox 47">
            <a:extLst>
              <a:ext uri="{FF2B5EF4-FFF2-40B4-BE49-F238E27FC236}">
                <a16:creationId xmlns:a16="http://schemas.microsoft.com/office/drawing/2014/main" id="{06CBB1F3-7010-DA68-A3DA-0FA0626C6B2C}"/>
              </a:ext>
            </a:extLst>
          </p:cNvPr>
          <p:cNvSpPr txBox="1"/>
          <p:nvPr/>
        </p:nvSpPr>
        <p:spPr>
          <a:xfrm>
            <a:off x="642491" y="670915"/>
            <a:ext cx="7010252" cy="307777"/>
          </a:xfrm>
          <a:prstGeom prst="rect">
            <a:avLst/>
          </a:prstGeom>
          <a:noFill/>
        </p:spPr>
        <p:txBody>
          <a:bodyPr wrap="none" rtlCol="0">
            <a:spAutoFit/>
          </a:bodyPr>
          <a:lstStyle/>
          <a:p>
            <a:r>
              <a:rPr lang="en-US"/>
              <a:t>Client 1 kết nối với server và trao đổi công khai G, P, Ato qua giao thức Diffie-Hellman</a:t>
            </a:r>
          </a:p>
        </p:txBody>
      </p:sp>
      <p:sp>
        <p:nvSpPr>
          <p:cNvPr id="2" name="Cloud 1">
            <a:extLst>
              <a:ext uri="{FF2B5EF4-FFF2-40B4-BE49-F238E27FC236}">
                <a16:creationId xmlns:a16="http://schemas.microsoft.com/office/drawing/2014/main" id="{6B8AB5C5-66B5-5BDF-0E1F-5A538485A95C}"/>
              </a:ext>
            </a:extLst>
          </p:cNvPr>
          <p:cNvSpPr/>
          <p:nvPr/>
        </p:nvSpPr>
        <p:spPr>
          <a:xfrm>
            <a:off x="7618000" y="682851"/>
            <a:ext cx="1357188"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P,G,Ato</a:t>
            </a:r>
          </a:p>
        </p:txBody>
      </p:sp>
      <p:pic>
        <p:nvPicPr>
          <p:cNvPr id="4" name="Picture 3">
            <a:extLst>
              <a:ext uri="{FF2B5EF4-FFF2-40B4-BE49-F238E27FC236}">
                <a16:creationId xmlns:a16="http://schemas.microsoft.com/office/drawing/2014/main" id="{F165500D-B36A-6A2E-BFE0-95F8C2C85AEA}"/>
              </a:ext>
            </a:extLst>
          </p:cNvPr>
          <p:cNvPicPr>
            <a:picLocks noChangeAspect="1"/>
          </p:cNvPicPr>
          <p:nvPr/>
        </p:nvPicPr>
        <p:blipFill>
          <a:blip r:embed="rId5"/>
          <a:stretch>
            <a:fillRect/>
          </a:stretch>
        </p:blipFill>
        <p:spPr>
          <a:xfrm>
            <a:off x="132642" y="1355108"/>
            <a:ext cx="1295406" cy="1943110"/>
          </a:xfrm>
          <a:prstGeom prst="rect">
            <a:avLst/>
          </a:prstGeom>
        </p:spPr>
      </p:pic>
    </p:spTree>
    <p:extLst>
      <p:ext uri="{BB962C8B-B14F-4D97-AF65-F5344CB8AC3E}">
        <p14:creationId xmlns:p14="http://schemas.microsoft.com/office/powerpoint/2010/main" val="172574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1+#ppt_w/2"/>
                                          </p:val>
                                        </p:tav>
                                        <p:tav tm="100000">
                                          <p:val>
                                            <p:strVal val="#ppt_x"/>
                                          </p:val>
                                        </p:tav>
                                      </p:tavLst>
                                    </p:anim>
                                    <p:anim calcmode="lin" valueType="num">
                                      <p:cBhvr additive="base">
                                        <p:cTn id="2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anim calcmode="lin" valueType="num">
                                      <p:cBhvr>
                                        <p:cTn id="30" dur="500" fill="hold"/>
                                        <p:tgtEl>
                                          <p:spTgt spid="44"/>
                                        </p:tgtEl>
                                        <p:attrNameLst>
                                          <p:attrName>ppt_x</p:attrName>
                                        </p:attrNameLst>
                                      </p:cBhvr>
                                      <p:tavLst>
                                        <p:tav tm="0">
                                          <p:val>
                                            <p:strVal val="#ppt_x"/>
                                          </p:val>
                                        </p:tav>
                                        <p:tav tm="100000">
                                          <p:val>
                                            <p:strVal val="#ppt_x"/>
                                          </p:val>
                                        </p:tav>
                                      </p:tavLst>
                                    </p:anim>
                                    <p:anim calcmode="lin" valueType="num">
                                      <p:cBhvr>
                                        <p:cTn id="31" dur="500" fill="hold"/>
                                        <p:tgtEl>
                                          <p:spTgt spid="4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anim calcmode="lin" valueType="num">
                                      <p:cBhvr>
                                        <p:cTn id="35" dur="500" fill="hold"/>
                                        <p:tgtEl>
                                          <p:spTgt spid="41"/>
                                        </p:tgtEl>
                                        <p:attrNameLst>
                                          <p:attrName>ppt_x</p:attrName>
                                        </p:attrNameLst>
                                      </p:cBhvr>
                                      <p:tavLst>
                                        <p:tav tm="0">
                                          <p:val>
                                            <p:strVal val="#ppt_x"/>
                                          </p:val>
                                        </p:tav>
                                        <p:tav tm="100000">
                                          <p:val>
                                            <p:strVal val="#ppt_x"/>
                                          </p:val>
                                        </p:tav>
                                      </p:tavLst>
                                    </p:anim>
                                    <p:anim calcmode="lin" valueType="num">
                                      <p:cBhvr>
                                        <p:cTn id="36" dur="500" fill="hold"/>
                                        <p:tgtEl>
                                          <p:spTgt spid="41"/>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P spid="44" grpId="0" animBg="1"/>
      <p:bldP spid="45" grpId="0" animBg="1"/>
      <p:bldP spid="46"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a:t>25</a:t>
            </a:fld>
            <a:endParaRPr/>
          </a:p>
        </p:txBody>
      </p:sp>
      <p:sp>
        <p:nvSpPr>
          <p:cNvPr id="607" name="Google Shape;607;p38"/>
          <p:cNvSpPr txBox="1">
            <a:spLocks noGrp="1"/>
          </p:cNvSpPr>
          <p:nvPr>
            <p:ph type="title" idx="4294967295"/>
          </p:nvPr>
        </p:nvSpPr>
        <p:spPr>
          <a:xfrm>
            <a:off x="292895" y="44761"/>
            <a:ext cx="1785937" cy="5829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Mô tả ý tưởng</a:t>
            </a:r>
          </a:p>
        </p:txBody>
      </p:sp>
      <p:sp>
        <p:nvSpPr>
          <p:cNvPr id="635" name="Google Shape;635;p38"/>
          <p:cNvSpPr/>
          <p:nvPr/>
        </p:nvSpPr>
        <p:spPr>
          <a:xfrm>
            <a:off x="72337" y="214313"/>
            <a:ext cx="220558" cy="24383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raphic 10" descr="Server with solid fill">
            <a:extLst>
              <a:ext uri="{FF2B5EF4-FFF2-40B4-BE49-F238E27FC236}">
                <a16:creationId xmlns:a16="http://schemas.microsoft.com/office/drawing/2014/main" id="{673739A2-2866-A2AC-9581-18BE5B954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792" y="1572463"/>
            <a:ext cx="1621344" cy="1621344"/>
          </a:xfrm>
          <a:prstGeom prst="rect">
            <a:avLst/>
          </a:prstGeom>
        </p:spPr>
      </p:pic>
      <p:pic>
        <p:nvPicPr>
          <p:cNvPr id="16" name="Graphic 15" descr="User outline">
            <a:extLst>
              <a:ext uri="{FF2B5EF4-FFF2-40B4-BE49-F238E27FC236}">
                <a16:creationId xmlns:a16="http://schemas.microsoft.com/office/drawing/2014/main" id="{DCFDDED7-9367-BF71-12DE-4BF745EC2B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14" y="1753638"/>
            <a:ext cx="878681" cy="878681"/>
          </a:xfrm>
          <a:prstGeom prst="rect">
            <a:avLst/>
          </a:prstGeom>
        </p:spPr>
      </p:pic>
      <p:cxnSp>
        <p:nvCxnSpPr>
          <p:cNvPr id="22" name="Straight Connector 21">
            <a:extLst>
              <a:ext uri="{FF2B5EF4-FFF2-40B4-BE49-F238E27FC236}">
                <a16:creationId xmlns:a16="http://schemas.microsoft.com/office/drawing/2014/main" id="{C50A281B-A8A8-23B6-AF7D-588580721FD1}"/>
              </a:ext>
            </a:extLst>
          </p:cNvPr>
          <p:cNvCxnSpPr>
            <a:cxnSpLocks/>
          </p:cNvCxnSpPr>
          <p:nvPr/>
        </p:nvCxnSpPr>
        <p:spPr>
          <a:xfrm>
            <a:off x="839867" y="2001248"/>
            <a:ext cx="2022260" cy="0"/>
          </a:xfrm>
          <a:prstGeom prst="line">
            <a:avLst/>
          </a:prstGeom>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CEC3BEC9-6742-AD7F-D1CA-8E99DE17B7B0}"/>
              </a:ext>
            </a:extLst>
          </p:cNvPr>
          <p:cNvSpPr/>
          <p:nvPr/>
        </p:nvSpPr>
        <p:spPr>
          <a:xfrm>
            <a:off x="1075848" y="1832085"/>
            <a:ext cx="1550297" cy="376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Đang giữ kết nối</a:t>
            </a:r>
          </a:p>
        </p:txBody>
      </p:sp>
      <p:cxnSp>
        <p:nvCxnSpPr>
          <p:cNvPr id="41" name="Straight Connector 40">
            <a:extLst>
              <a:ext uri="{FF2B5EF4-FFF2-40B4-BE49-F238E27FC236}">
                <a16:creationId xmlns:a16="http://schemas.microsoft.com/office/drawing/2014/main" id="{C9699826-973A-44BD-C50A-4BBCCF67F85D}"/>
              </a:ext>
            </a:extLst>
          </p:cNvPr>
          <p:cNvCxnSpPr>
            <a:cxnSpLocks/>
          </p:cNvCxnSpPr>
          <p:nvPr/>
        </p:nvCxnSpPr>
        <p:spPr>
          <a:xfrm flipH="1" flipV="1">
            <a:off x="4365136" y="3163084"/>
            <a:ext cx="3643008" cy="971"/>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0BACFE35-06B4-0E36-AC30-A76B48375E47}"/>
              </a:ext>
            </a:extLst>
          </p:cNvPr>
          <p:cNvSpPr/>
          <p:nvPr/>
        </p:nvSpPr>
        <p:spPr>
          <a:xfrm>
            <a:off x="6186640" y="2998203"/>
            <a:ext cx="652513" cy="341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Bto</a:t>
            </a:r>
          </a:p>
        </p:txBody>
      </p:sp>
      <p:sp>
        <p:nvSpPr>
          <p:cNvPr id="45" name="Rectangle: Rounded Corners 44">
            <a:extLst>
              <a:ext uri="{FF2B5EF4-FFF2-40B4-BE49-F238E27FC236}">
                <a16:creationId xmlns:a16="http://schemas.microsoft.com/office/drawing/2014/main" id="{A24B8C13-C497-BDAC-4E0D-64DFB5C812B7}"/>
              </a:ext>
            </a:extLst>
          </p:cNvPr>
          <p:cNvSpPr/>
          <p:nvPr/>
        </p:nvSpPr>
        <p:spPr>
          <a:xfrm>
            <a:off x="264563" y="3927814"/>
            <a:ext cx="4228613" cy="10587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0D76B8C-9401-8BBF-CC54-42F97A796762}"/>
              </a:ext>
            </a:extLst>
          </p:cNvPr>
          <p:cNvSpPr txBox="1"/>
          <p:nvPr/>
        </p:nvSpPr>
        <p:spPr>
          <a:xfrm>
            <a:off x="432197" y="4075425"/>
            <a:ext cx="3893343" cy="738664"/>
          </a:xfrm>
          <a:prstGeom prst="rect">
            <a:avLst/>
          </a:prstGeom>
          <a:noFill/>
        </p:spPr>
        <p:txBody>
          <a:bodyPr wrap="square" rtlCol="0">
            <a:spAutoFit/>
          </a:bodyPr>
          <a:lstStyle/>
          <a:p>
            <a:r>
              <a:rPr lang="en-US"/>
              <a:t>P: </a:t>
            </a:r>
            <a:r>
              <a:rPr lang="en-US" err="1"/>
              <a:t>Số</a:t>
            </a:r>
            <a:r>
              <a:rPr lang="en-US"/>
              <a:t> </a:t>
            </a:r>
            <a:r>
              <a:rPr lang="en-US" err="1"/>
              <a:t>nguyên</a:t>
            </a:r>
            <a:r>
              <a:rPr lang="en-US"/>
              <a:t> </a:t>
            </a:r>
            <a:r>
              <a:rPr lang="en-US" err="1"/>
              <a:t>tố</a:t>
            </a:r>
            <a:br>
              <a:rPr lang="en-US"/>
            </a:br>
            <a:r>
              <a:rPr lang="en-US"/>
              <a:t>G: </a:t>
            </a:r>
            <a:r>
              <a:rPr lang="en-US" err="1"/>
              <a:t>Phần</a:t>
            </a:r>
            <a:r>
              <a:rPr lang="en-US"/>
              <a:t> </a:t>
            </a:r>
            <a:r>
              <a:rPr lang="en-US" err="1"/>
              <a:t>tử</a:t>
            </a:r>
            <a:r>
              <a:rPr lang="en-US"/>
              <a:t> </a:t>
            </a:r>
            <a:r>
              <a:rPr lang="en-US" err="1"/>
              <a:t>sinh</a:t>
            </a:r>
            <a:br>
              <a:rPr lang="en-US"/>
            </a:br>
            <a:r>
              <a:rPr lang="en-US" err="1"/>
              <a:t>Bto</a:t>
            </a:r>
            <a:r>
              <a:rPr lang="en-US"/>
              <a:t>: </a:t>
            </a:r>
            <a:r>
              <a:rPr lang="en-US" err="1"/>
              <a:t>số</a:t>
            </a:r>
            <a:r>
              <a:rPr lang="en-US"/>
              <a:t> Bto </a:t>
            </a:r>
            <a:r>
              <a:rPr lang="en-US" err="1"/>
              <a:t>được</a:t>
            </a:r>
            <a:r>
              <a:rPr lang="en-US"/>
              <a:t> </a:t>
            </a:r>
            <a:r>
              <a:rPr lang="en-US" err="1"/>
              <a:t>tính</a:t>
            </a:r>
            <a:r>
              <a:rPr lang="en-US"/>
              <a:t> </a:t>
            </a:r>
            <a:r>
              <a:rPr lang="en-US" err="1"/>
              <a:t>ra</a:t>
            </a:r>
            <a:r>
              <a:rPr lang="en-US"/>
              <a:t> </a:t>
            </a:r>
            <a:r>
              <a:rPr lang="en-US" err="1"/>
              <a:t>từ</a:t>
            </a:r>
            <a:r>
              <a:rPr lang="en-US"/>
              <a:t> P,G, </a:t>
            </a:r>
            <a:r>
              <a:rPr lang="en-US" err="1"/>
              <a:t>khóa</a:t>
            </a:r>
            <a:r>
              <a:rPr lang="en-US"/>
              <a:t> </a:t>
            </a:r>
            <a:r>
              <a:rPr lang="en-US" err="1"/>
              <a:t>bí</a:t>
            </a:r>
            <a:r>
              <a:rPr lang="en-US"/>
              <a:t> </a:t>
            </a:r>
            <a:r>
              <a:rPr lang="en-US" err="1"/>
              <a:t>mật</a:t>
            </a:r>
            <a:r>
              <a:rPr lang="en-US"/>
              <a:t> b</a:t>
            </a:r>
          </a:p>
        </p:txBody>
      </p:sp>
      <p:sp>
        <p:nvSpPr>
          <p:cNvPr id="48" name="TextBox 47">
            <a:extLst>
              <a:ext uri="{FF2B5EF4-FFF2-40B4-BE49-F238E27FC236}">
                <a16:creationId xmlns:a16="http://schemas.microsoft.com/office/drawing/2014/main" id="{06CBB1F3-7010-DA68-A3DA-0FA0626C6B2C}"/>
              </a:ext>
            </a:extLst>
          </p:cNvPr>
          <p:cNvSpPr txBox="1"/>
          <p:nvPr/>
        </p:nvSpPr>
        <p:spPr>
          <a:xfrm>
            <a:off x="2152472" y="229938"/>
            <a:ext cx="6551794" cy="307777"/>
          </a:xfrm>
          <a:prstGeom prst="rect">
            <a:avLst/>
          </a:prstGeom>
          <a:noFill/>
        </p:spPr>
        <p:txBody>
          <a:bodyPr wrap="none" rtlCol="0">
            <a:spAutoFit/>
          </a:bodyPr>
          <a:lstStyle/>
          <a:p>
            <a:r>
              <a:rPr lang="en-US"/>
              <a:t>Client 2 kết nối với server và trao đổi công khai Bto qua giao thức Diffie-Hellman</a:t>
            </a:r>
          </a:p>
        </p:txBody>
      </p:sp>
      <p:sp>
        <p:nvSpPr>
          <p:cNvPr id="2" name="Cloud 1">
            <a:extLst>
              <a:ext uri="{FF2B5EF4-FFF2-40B4-BE49-F238E27FC236}">
                <a16:creationId xmlns:a16="http://schemas.microsoft.com/office/drawing/2014/main" id="{6B8AB5C5-66B5-5BDF-0E1F-5A538485A95C}"/>
              </a:ext>
            </a:extLst>
          </p:cNvPr>
          <p:cNvSpPr/>
          <p:nvPr/>
        </p:nvSpPr>
        <p:spPr>
          <a:xfrm>
            <a:off x="3065581" y="776185"/>
            <a:ext cx="1978149" cy="8763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P,G, Ato, Bto</a:t>
            </a:r>
          </a:p>
        </p:txBody>
      </p:sp>
      <p:pic>
        <p:nvPicPr>
          <p:cNvPr id="9" name="Graphic 8" descr="User with solid fill">
            <a:extLst>
              <a:ext uri="{FF2B5EF4-FFF2-40B4-BE49-F238E27FC236}">
                <a16:creationId xmlns:a16="http://schemas.microsoft.com/office/drawing/2014/main" id="{FC6C57CA-BD68-DDFC-0897-FB72735CA7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0484" y="1788913"/>
            <a:ext cx="1044916" cy="1044916"/>
          </a:xfrm>
          <a:prstGeom prst="rect">
            <a:avLst/>
          </a:prstGeom>
        </p:spPr>
      </p:pic>
      <p:cxnSp>
        <p:nvCxnSpPr>
          <p:cNvPr id="10" name="Straight Connector 9">
            <a:extLst>
              <a:ext uri="{FF2B5EF4-FFF2-40B4-BE49-F238E27FC236}">
                <a16:creationId xmlns:a16="http://schemas.microsoft.com/office/drawing/2014/main" id="{614C48F1-D9FF-BA22-9388-FEF00112AB19}"/>
              </a:ext>
            </a:extLst>
          </p:cNvPr>
          <p:cNvCxnSpPr>
            <a:cxnSpLocks/>
          </p:cNvCxnSpPr>
          <p:nvPr/>
        </p:nvCxnSpPr>
        <p:spPr>
          <a:xfrm flipH="1">
            <a:off x="4365136" y="2161731"/>
            <a:ext cx="3643008" cy="10966"/>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46619569-218A-513C-BBFE-77480BF7FF4A}"/>
              </a:ext>
            </a:extLst>
          </p:cNvPr>
          <p:cNvSpPr/>
          <p:nvPr/>
        </p:nvSpPr>
        <p:spPr>
          <a:xfrm>
            <a:off x="5333967" y="2001248"/>
            <a:ext cx="197393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Gửi yêu cầu kết nối</a:t>
            </a:r>
          </a:p>
        </p:txBody>
      </p:sp>
      <p:cxnSp>
        <p:nvCxnSpPr>
          <p:cNvPr id="19" name="Straight Connector 18">
            <a:extLst>
              <a:ext uri="{FF2B5EF4-FFF2-40B4-BE49-F238E27FC236}">
                <a16:creationId xmlns:a16="http://schemas.microsoft.com/office/drawing/2014/main" id="{CDBD4198-290A-DB6C-39B1-5CD6B88D6D8E}"/>
              </a:ext>
            </a:extLst>
          </p:cNvPr>
          <p:cNvCxnSpPr>
            <a:cxnSpLocks/>
          </p:cNvCxnSpPr>
          <p:nvPr/>
        </p:nvCxnSpPr>
        <p:spPr>
          <a:xfrm>
            <a:off x="4365136" y="2646772"/>
            <a:ext cx="3714219" cy="0"/>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3506B47B-D905-2AF9-C940-AD5597F9D6EE}"/>
              </a:ext>
            </a:extLst>
          </p:cNvPr>
          <p:cNvSpPr/>
          <p:nvPr/>
        </p:nvSpPr>
        <p:spPr>
          <a:xfrm>
            <a:off x="5333967" y="2488477"/>
            <a:ext cx="228403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 </a:t>
            </a:r>
            <a:r>
              <a:rPr lang="vi-VN"/>
              <a:t>Pro</a:t>
            </a:r>
            <a:r>
              <a:rPr lang="en-US"/>
              <a:t>tocol, P, G, Ato</a:t>
            </a:r>
          </a:p>
        </p:txBody>
      </p:sp>
      <p:cxnSp>
        <p:nvCxnSpPr>
          <p:cNvPr id="29" name="Straight Connector 28">
            <a:extLst>
              <a:ext uri="{FF2B5EF4-FFF2-40B4-BE49-F238E27FC236}">
                <a16:creationId xmlns:a16="http://schemas.microsoft.com/office/drawing/2014/main" id="{4AA9D716-F1AB-1A61-D8C3-A4C4659B1F6D}"/>
              </a:ext>
            </a:extLst>
          </p:cNvPr>
          <p:cNvCxnSpPr>
            <a:cxnSpLocks/>
          </p:cNvCxnSpPr>
          <p:nvPr/>
        </p:nvCxnSpPr>
        <p:spPr>
          <a:xfrm flipH="1" flipV="1">
            <a:off x="957514" y="2535310"/>
            <a:ext cx="1864564" cy="399891"/>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Rectangle 31">
            <a:extLst>
              <a:ext uri="{FF2B5EF4-FFF2-40B4-BE49-F238E27FC236}">
                <a16:creationId xmlns:a16="http://schemas.microsoft.com/office/drawing/2014/main" id="{B6BD6530-2053-8D72-8839-9EA064C4F3C9}"/>
              </a:ext>
            </a:extLst>
          </p:cNvPr>
          <p:cNvSpPr/>
          <p:nvPr/>
        </p:nvSpPr>
        <p:spPr>
          <a:xfrm rot="694804">
            <a:off x="1599589" y="2563805"/>
            <a:ext cx="79506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Bto</a:t>
            </a:r>
          </a:p>
        </p:txBody>
      </p:sp>
      <p:pic>
        <p:nvPicPr>
          <p:cNvPr id="4" name="Picture 3">
            <a:extLst>
              <a:ext uri="{FF2B5EF4-FFF2-40B4-BE49-F238E27FC236}">
                <a16:creationId xmlns:a16="http://schemas.microsoft.com/office/drawing/2014/main" id="{D4EBCCDF-A52A-7CB1-7660-3615E28073A0}"/>
              </a:ext>
            </a:extLst>
          </p:cNvPr>
          <p:cNvPicPr>
            <a:picLocks noChangeAspect="1"/>
          </p:cNvPicPr>
          <p:nvPr/>
        </p:nvPicPr>
        <p:blipFill>
          <a:blip r:embed="rId9"/>
          <a:stretch>
            <a:fillRect/>
          </a:stretch>
        </p:blipFill>
        <p:spPr>
          <a:xfrm>
            <a:off x="0" y="1533322"/>
            <a:ext cx="879541" cy="1319312"/>
          </a:xfrm>
          <a:prstGeom prst="rect">
            <a:avLst/>
          </a:prstGeom>
        </p:spPr>
      </p:pic>
      <p:pic>
        <p:nvPicPr>
          <p:cNvPr id="7" name="Picture 6">
            <a:extLst>
              <a:ext uri="{FF2B5EF4-FFF2-40B4-BE49-F238E27FC236}">
                <a16:creationId xmlns:a16="http://schemas.microsoft.com/office/drawing/2014/main" id="{344497DD-46F9-F6D6-2CC7-F7D64A7ACA06}"/>
              </a:ext>
            </a:extLst>
          </p:cNvPr>
          <p:cNvPicPr>
            <a:picLocks noChangeAspect="1"/>
          </p:cNvPicPr>
          <p:nvPr/>
        </p:nvPicPr>
        <p:blipFill rotWithShape="1">
          <a:blip r:embed="rId10"/>
          <a:srcRect l="14162"/>
          <a:stretch/>
        </p:blipFill>
        <p:spPr>
          <a:xfrm>
            <a:off x="8203746" y="1900403"/>
            <a:ext cx="901654" cy="1342694"/>
          </a:xfrm>
          <a:prstGeom prst="rect">
            <a:avLst/>
          </a:prstGeom>
        </p:spPr>
      </p:pic>
    </p:spTree>
    <p:extLst>
      <p:ext uri="{BB962C8B-B14F-4D97-AF65-F5344CB8AC3E}">
        <p14:creationId xmlns:p14="http://schemas.microsoft.com/office/powerpoint/2010/main" val="10787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anim calcmode="lin" valueType="num">
                                      <p:cBhvr>
                                        <p:cTn id="30" dur="500" fill="hold"/>
                                        <p:tgtEl>
                                          <p:spTgt spid="41"/>
                                        </p:tgtEl>
                                        <p:attrNameLst>
                                          <p:attrName>ppt_x</p:attrName>
                                        </p:attrNameLst>
                                      </p:cBhvr>
                                      <p:tavLst>
                                        <p:tav tm="0">
                                          <p:val>
                                            <p:strVal val="#ppt_x"/>
                                          </p:val>
                                        </p:tav>
                                        <p:tav tm="100000">
                                          <p:val>
                                            <p:strVal val="#ppt_x"/>
                                          </p:val>
                                        </p:tav>
                                      </p:tavLst>
                                    </p:anim>
                                    <p:anim calcmode="lin" valueType="num">
                                      <p:cBhvr>
                                        <p:cTn id="31" dur="500" fill="hold"/>
                                        <p:tgtEl>
                                          <p:spTgt spid="4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anim calcmode="lin" valueType="num">
                                      <p:cBhvr>
                                        <p:cTn id="35" dur="500" fill="hold"/>
                                        <p:tgtEl>
                                          <p:spTgt spid="44"/>
                                        </p:tgtEl>
                                        <p:attrNameLst>
                                          <p:attrName>ppt_x</p:attrName>
                                        </p:attrNameLst>
                                      </p:cBhvr>
                                      <p:tavLst>
                                        <p:tav tm="0">
                                          <p:val>
                                            <p:strVal val="#ppt_x"/>
                                          </p:val>
                                        </p:tav>
                                        <p:tav tm="100000">
                                          <p:val>
                                            <p:strVal val="#ppt_x"/>
                                          </p:val>
                                        </p:tav>
                                      </p:tavLst>
                                    </p:anim>
                                    <p:anim calcmode="lin" valueType="num">
                                      <p:cBhvr>
                                        <p:cTn id="36" dur="500" fill="hold"/>
                                        <p:tgtEl>
                                          <p:spTgt spid="4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anim calcmode="lin" valueType="num">
                                      <p:cBhvr>
                                        <p:cTn id="40" dur="500" fill="hold"/>
                                        <p:tgtEl>
                                          <p:spTgt spid="46"/>
                                        </p:tgtEl>
                                        <p:attrNameLst>
                                          <p:attrName>ppt_x</p:attrName>
                                        </p:attrNameLst>
                                      </p:cBhvr>
                                      <p:tavLst>
                                        <p:tav tm="0">
                                          <p:val>
                                            <p:strVal val="#ppt_x"/>
                                          </p:val>
                                        </p:tav>
                                        <p:tav tm="100000">
                                          <p:val>
                                            <p:strVal val="#ppt_x"/>
                                          </p:val>
                                        </p:tav>
                                      </p:tavLst>
                                    </p:anim>
                                    <p:anim calcmode="lin" valueType="num">
                                      <p:cBhvr>
                                        <p:cTn id="41" dur="5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strVal val="#ppt_x"/>
                                          </p:val>
                                        </p:tav>
                                        <p:tav tm="100000">
                                          <p:val>
                                            <p:strVal val="#ppt_x"/>
                                          </p:val>
                                        </p:tav>
                                      </p:tavLst>
                                    </p:anim>
                                    <p:anim calcmode="lin" valueType="num">
                                      <p:cBhvr>
                                        <p:cTn id="46" dur="500" fill="hold"/>
                                        <p:tgtEl>
                                          <p:spTgt spid="4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anim calcmode="lin" valueType="num">
                                      <p:cBhvr>
                                        <p:cTn id="50" dur="500" fill="hold"/>
                                        <p:tgtEl>
                                          <p:spTgt spid="2"/>
                                        </p:tgtEl>
                                        <p:attrNameLst>
                                          <p:attrName>ppt_x</p:attrName>
                                        </p:attrNameLst>
                                      </p:cBhvr>
                                      <p:tavLst>
                                        <p:tav tm="0">
                                          <p:val>
                                            <p:strVal val="#ppt_x"/>
                                          </p:val>
                                        </p:tav>
                                        <p:tav tm="100000">
                                          <p:val>
                                            <p:strVal val="#ppt_x"/>
                                          </p:val>
                                        </p:tav>
                                      </p:tavLst>
                                    </p:anim>
                                    <p:anim calcmode="lin" valueType="num">
                                      <p:cBhvr>
                                        <p:cTn id="5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anim calcmode="lin" valueType="num">
                                      <p:cBhvr>
                                        <p:cTn id="57" dur="500" fill="hold"/>
                                        <p:tgtEl>
                                          <p:spTgt spid="29"/>
                                        </p:tgtEl>
                                        <p:attrNameLst>
                                          <p:attrName>ppt_x</p:attrName>
                                        </p:attrNameLst>
                                      </p:cBhvr>
                                      <p:tavLst>
                                        <p:tav tm="0">
                                          <p:val>
                                            <p:strVal val="#ppt_x"/>
                                          </p:val>
                                        </p:tav>
                                        <p:tav tm="100000">
                                          <p:val>
                                            <p:strVal val="#ppt_x"/>
                                          </p:val>
                                        </p:tav>
                                      </p:tavLst>
                                    </p:anim>
                                    <p:anim calcmode="lin" valueType="num">
                                      <p:cBhvr>
                                        <p:cTn id="58" dur="500" fill="hold"/>
                                        <p:tgtEl>
                                          <p:spTgt spid="2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strVal val="#ppt_x"/>
                                          </p:val>
                                        </p:tav>
                                        <p:tav tm="100000">
                                          <p:val>
                                            <p:strVal val="#ppt_x"/>
                                          </p:val>
                                        </p:tav>
                                      </p:tavLst>
                                    </p:anim>
                                    <p:anim calcmode="lin" valueType="num">
                                      <p:cBhvr>
                                        <p:cTn id="6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P spid="2" grpId="0" animBg="1"/>
      <p:bldP spid="12" grpId="0" animBg="1"/>
      <p:bldP spid="20"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smtClean="0"/>
              <a:t>26</a:t>
            </a:fld>
            <a:endParaRPr/>
          </a:p>
        </p:txBody>
      </p:sp>
      <p:sp>
        <p:nvSpPr>
          <p:cNvPr id="607" name="Google Shape;607;p38"/>
          <p:cNvSpPr txBox="1">
            <a:spLocks noGrp="1"/>
          </p:cNvSpPr>
          <p:nvPr>
            <p:ph type="title" idx="4294967295"/>
          </p:nvPr>
        </p:nvSpPr>
        <p:spPr>
          <a:xfrm>
            <a:off x="292895" y="44761"/>
            <a:ext cx="1785937" cy="5829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Mô tả ý tưởng</a:t>
            </a:r>
          </a:p>
        </p:txBody>
      </p:sp>
      <p:sp>
        <p:nvSpPr>
          <p:cNvPr id="635" name="Google Shape;635;p38"/>
          <p:cNvSpPr/>
          <p:nvPr/>
        </p:nvSpPr>
        <p:spPr>
          <a:xfrm>
            <a:off x="72337" y="214313"/>
            <a:ext cx="220558" cy="24383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raphic 10" descr="Server with solid fill">
            <a:extLst>
              <a:ext uri="{FF2B5EF4-FFF2-40B4-BE49-F238E27FC236}">
                <a16:creationId xmlns:a16="http://schemas.microsoft.com/office/drawing/2014/main" id="{673739A2-2866-A2AC-9581-18BE5B9544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6703" y="1051312"/>
            <a:ext cx="1493250" cy="1493250"/>
          </a:xfrm>
          <a:prstGeom prst="rect">
            <a:avLst/>
          </a:prstGeom>
        </p:spPr>
      </p:pic>
      <p:pic>
        <p:nvPicPr>
          <p:cNvPr id="16" name="Graphic 15" descr="User outline">
            <a:extLst>
              <a:ext uri="{FF2B5EF4-FFF2-40B4-BE49-F238E27FC236}">
                <a16:creationId xmlns:a16="http://schemas.microsoft.com/office/drawing/2014/main" id="{DCFDDED7-9367-BF71-12DE-4BF745EC2B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843" y="2132409"/>
            <a:ext cx="878681" cy="878681"/>
          </a:xfrm>
          <a:prstGeom prst="rect">
            <a:avLst/>
          </a:prstGeom>
        </p:spPr>
      </p:pic>
      <p:cxnSp>
        <p:nvCxnSpPr>
          <p:cNvPr id="41" name="Straight Connector 40">
            <a:extLst>
              <a:ext uri="{FF2B5EF4-FFF2-40B4-BE49-F238E27FC236}">
                <a16:creationId xmlns:a16="http://schemas.microsoft.com/office/drawing/2014/main" id="{C9699826-973A-44BD-C50A-4BBCCF67F85D}"/>
              </a:ext>
            </a:extLst>
          </p:cNvPr>
          <p:cNvCxnSpPr>
            <a:cxnSpLocks/>
          </p:cNvCxnSpPr>
          <p:nvPr/>
        </p:nvCxnSpPr>
        <p:spPr>
          <a:xfrm>
            <a:off x="5841174" y="1767993"/>
            <a:ext cx="1347259" cy="666174"/>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06CBB1F3-7010-DA68-A3DA-0FA0626C6B2C}"/>
              </a:ext>
            </a:extLst>
          </p:cNvPr>
          <p:cNvSpPr txBox="1"/>
          <p:nvPr/>
        </p:nvSpPr>
        <p:spPr>
          <a:xfrm>
            <a:off x="2927606" y="222602"/>
            <a:ext cx="5426486" cy="523220"/>
          </a:xfrm>
          <a:prstGeom prst="rect">
            <a:avLst/>
          </a:prstGeom>
          <a:noFill/>
        </p:spPr>
        <p:txBody>
          <a:bodyPr wrap="none" rtlCol="0">
            <a:spAutoFit/>
          </a:bodyPr>
          <a:lstStyle/>
          <a:p>
            <a:pPr marL="285750" indent="-285750">
              <a:buFont typeface="Arial" panose="020B0604020202020204" pitchFamily="34" charset="0"/>
              <a:buChar char="•"/>
            </a:pPr>
            <a:r>
              <a:rPr lang="en-US"/>
              <a:t>Client 1, client 2 đã có thể tạo một khóa bí mật chung cho cả 2</a:t>
            </a:r>
          </a:p>
          <a:p>
            <a:pPr marL="285750" indent="-285750">
              <a:buFont typeface="Arial" panose="020B0604020202020204" pitchFamily="34" charset="0"/>
              <a:buChar char="•"/>
            </a:pPr>
            <a:r>
              <a:rPr lang="en-US"/>
              <a:t>PK là khóa bí mật chung cho cả 2</a:t>
            </a:r>
          </a:p>
        </p:txBody>
      </p:sp>
      <p:pic>
        <p:nvPicPr>
          <p:cNvPr id="9" name="Graphic 8" descr="User with solid fill">
            <a:extLst>
              <a:ext uri="{FF2B5EF4-FFF2-40B4-BE49-F238E27FC236}">
                <a16:creationId xmlns:a16="http://schemas.microsoft.com/office/drawing/2014/main" id="{FC6C57CA-BD68-DDFC-0897-FB72735CA7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3093" y="1976145"/>
            <a:ext cx="1044916" cy="1044916"/>
          </a:xfrm>
          <a:prstGeom prst="rect">
            <a:avLst/>
          </a:prstGeom>
        </p:spPr>
      </p:pic>
      <p:cxnSp>
        <p:nvCxnSpPr>
          <p:cNvPr id="10" name="Straight Connector 9">
            <a:extLst>
              <a:ext uri="{FF2B5EF4-FFF2-40B4-BE49-F238E27FC236}">
                <a16:creationId xmlns:a16="http://schemas.microsoft.com/office/drawing/2014/main" id="{614C48F1-D9FF-BA22-9388-FEF00112AB19}"/>
              </a:ext>
            </a:extLst>
          </p:cNvPr>
          <p:cNvCxnSpPr>
            <a:cxnSpLocks/>
          </p:cNvCxnSpPr>
          <p:nvPr/>
        </p:nvCxnSpPr>
        <p:spPr>
          <a:xfrm>
            <a:off x="837830" y="3545837"/>
            <a:ext cx="1248145" cy="4607"/>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CDBD4198-290A-DB6C-39B1-5CD6B88D6D8E}"/>
              </a:ext>
            </a:extLst>
          </p:cNvPr>
          <p:cNvCxnSpPr>
            <a:cxnSpLocks/>
          </p:cNvCxnSpPr>
          <p:nvPr/>
        </p:nvCxnSpPr>
        <p:spPr>
          <a:xfrm flipV="1">
            <a:off x="1955567" y="1739388"/>
            <a:ext cx="1771661" cy="823914"/>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Graphic 6" descr="Paper outline">
            <a:extLst>
              <a:ext uri="{FF2B5EF4-FFF2-40B4-BE49-F238E27FC236}">
                <a16:creationId xmlns:a16="http://schemas.microsoft.com/office/drawing/2014/main" id="{617363A7-B5C9-A94D-A256-B799A30B39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263" y="3395454"/>
            <a:ext cx="362320" cy="362320"/>
          </a:xfrm>
          <a:prstGeom prst="rect">
            <a:avLst/>
          </a:prstGeom>
        </p:spPr>
      </p:pic>
      <p:pic>
        <p:nvPicPr>
          <p:cNvPr id="13" name="Graphic 12" descr="Chat bubble outline">
            <a:extLst>
              <a:ext uri="{FF2B5EF4-FFF2-40B4-BE49-F238E27FC236}">
                <a16:creationId xmlns:a16="http://schemas.microsoft.com/office/drawing/2014/main" id="{2FEA0858-82DC-0D9E-F07D-4B0454ACE0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337" y="3260087"/>
            <a:ext cx="571500" cy="571500"/>
          </a:xfrm>
          <a:prstGeom prst="rect">
            <a:avLst/>
          </a:prstGeom>
        </p:spPr>
      </p:pic>
      <p:sp>
        <p:nvSpPr>
          <p:cNvPr id="17" name="TextBox 16">
            <a:extLst>
              <a:ext uri="{FF2B5EF4-FFF2-40B4-BE49-F238E27FC236}">
                <a16:creationId xmlns:a16="http://schemas.microsoft.com/office/drawing/2014/main" id="{83CD8DB7-0A59-03E6-4C59-16DA5D18B407}"/>
              </a:ext>
            </a:extLst>
          </p:cNvPr>
          <p:cNvSpPr txBox="1"/>
          <p:nvPr/>
        </p:nvSpPr>
        <p:spPr>
          <a:xfrm>
            <a:off x="621843" y="3192059"/>
            <a:ext cx="1451593" cy="307777"/>
          </a:xfrm>
          <a:prstGeom prst="rect">
            <a:avLst/>
          </a:prstGeom>
          <a:noFill/>
        </p:spPr>
        <p:txBody>
          <a:bodyPr wrap="square" rtlCol="0">
            <a:spAutoFit/>
          </a:bodyPr>
          <a:lstStyle/>
          <a:p>
            <a:r>
              <a:rPr lang="en-US"/>
              <a:t>AES(msg, PK)</a:t>
            </a:r>
          </a:p>
        </p:txBody>
      </p:sp>
      <p:sp>
        <p:nvSpPr>
          <p:cNvPr id="18" name="TextBox 17">
            <a:extLst>
              <a:ext uri="{FF2B5EF4-FFF2-40B4-BE49-F238E27FC236}">
                <a16:creationId xmlns:a16="http://schemas.microsoft.com/office/drawing/2014/main" id="{8A92DEA5-DCD6-9C37-3F81-5732943E4905}"/>
              </a:ext>
            </a:extLst>
          </p:cNvPr>
          <p:cNvSpPr txBox="1"/>
          <p:nvPr/>
        </p:nvSpPr>
        <p:spPr>
          <a:xfrm>
            <a:off x="621843" y="3569811"/>
            <a:ext cx="1569420" cy="307777"/>
          </a:xfrm>
          <a:prstGeom prst="rect">
            <a:avLst/>
          </a:prstGeom>
          <a:noFill/>
        </p:spPr>
        <p:txBody>
          <a:bodyPr wrap="square" rtlCol="0">
            <a:spAutoFit/>
          </a:bodyPr>
          <a:lstStyle/>
          <a:p>
            <a:r>
              <a:rPr lang="en-US"/>
              <a:t>Mã hóa tin nhắn</a:t>
            </a:r>
          </a:p>
        </p:txBody>
      </p:sp>
      <p:pic>
        <p:nvPicPr>
          <p:cNvPr id="23" name="Graphic 22" descr="Signature with solid fill">
            <a:extLst>
              <a:ext uri="{FF2B5EF4-FFF2-40B4-BE49-F238E27FC236}">
                <a16:creationId xmlns:a16="http://schemas.microsoft.com/office/drawing/2014/main" id="{ECC25A70-3F28-AAD8-8925-4D1F5DE3F5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637" y="4006282"/>
            <a:ext cx="342900" cy="342900"/>
          </a:xfrm>
          <a:prstGeom prst="rect">
            <a:avLst/>
          </a:prstGeom>
        </p:spPr>
      </p:pic>
      <p:pic>
        <p:nvPicPr>
          <p:cNvPr id="25" name="Graphic 24" descr="Contract outline">
            <a:extLst>
              <a:ext uri="{FF2B5EF4-FFF2-40B4-BE49-F238E27FC236}">
                <a16:creationId xmlns:a16="http://schemas.microsoft.com/office/drawing/2014/main" id="{BFEB0BF2-9E79-1834-FA68-B97158170E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51619" y="4368387"/>
            <a:ext cx="441608" cy="441608"/>
          </a:xfrm>
          <a:prstGeom prst="rect">
            <a:avLst/>
          </a:prstGeom>
        </p:spPr>
      </p:pic>
      <p:pic>
        <p:nvPicPr>
          <p:cNvPr id="4" name="Picture 3">
            <a:extLst>
              <a:ext uri="{FF2B5EF4-FFF2-40B4-BE49-F238E27FC236}">
                <a16:creationId xmlns:a16="http://schemas.microsoft.com/office/drawing/2014/main" id="{F96F45E5-A549-A6E9-8FF8-01CDC8E7B7BA}"/>
              </a:ext>
            </a:extLst>
          </p:cNvPr>
          <p:cNvPicPr>
            <a:picLocks noChangeAspect="1"/>
          </p:cNvPicPr>
          <p:nvPr/>
        </p:nvPicPr>
        <p:blipFill>
          <a:blip r:embed="rId17"/>
          <a:stretch>
            <a:fillRect/>
          </a:stretch>
        </p:blipFill>
        <p:spPr>
          <a:xfrm>
            <a:off x="7346360" y="1790140"/>
            <a:ext cx="1095375" cy="1400175"/>
          </a:xfrm>
          <a:prstGeom prst="rect">
            <a:avLst/>
          </a:prstGeom>
        </p:spPr>
      </p:pic>
      <p:cxnSp>
        <p:nvCxnSpPr>
          <p:cNvPr id="27" name="Straight Connector 26">
            <a:extLst>
              <a:ext uri="{FF2B5EF4-FFF2-40B4-BE49-F238E27FC236}">
                <a16:creationId xmlns:a16="http://schemas.microsoft.com/office/drawing/2014/main" id="{3D648BAB-8165-2D2F-A39F-D7B0D2ADCBE0}"/>
              </a:ext>
            </a:extLst>
          </p:cNvPr>
          <p:cNvCxnSpPr>
            <a:cxnSpLocks/>
          </p:cNvCxnSpPr>
          <p:nvPr/>
        </p:nvCxnSpPr>
        <p:spPr>
          <a:xfrm>
            <a:off x="837830" y="4374120"/>
            <a:ext cx="1140989" cy="0"/>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DB646B0-9A06-80B9-CA62-7A0C59485B6B}"/>
              </a:ext>
            </a:extLst>
          </p:cNvPr>
          <p:cNvPicPr>
            <a:picLocks noChangeAspect="1"/>
          </p:cNvPicPr>
          <p:nvPr/>
        </p:nvPicPr>
        <p:blipFill>
          <a:blip r:embed="rId18"/>
          <a:stretch>
            <a:fillRect/>
          </a:stretch>
        </p:blipFill>
        <p:spPr>
          <a:xfrm>
            <a:off x="666768" y="1729317"/>
            <a:ext cx="942975" cy="1409700"/>
          </a:xfrm>
          <a:prstGeom prst="rect">
            <a:avLst/>
          </a:prstGeom>
        </p:spPr>
      </p:pic>
      <p:sp>
        <p:nvSpPr>
          <p:cNvPr id="28" name="TextBox 27">
            <a:extLst>
              <a:ext uri="{FF2B5EF4-FFF2-40B4-BE49-F238E27FC236}">
                <a16:creationId xmlns:a16="http://schemas.microsoft.com/office/drawing/2014/main" id="{BDC287AF-E3F9-4043-9928-522FB7AE5CD1}"/>
              </a:ext>
            </a:extLst>
          </p:cNvPr>
          <p:cNvSpPr txBox="1"/>
          <p:nvPr/>
        </p:nvSpPr>
        <p:spPr>
          <a:xfrm>
            <a:off x="500962" y="3969182"/>
            <a:ext cx="2532415" cy="261610"/>
          </a:xfrm>
          <a:prstGeom prst="rect">
            <a:avLst/>
          </a:prstGeom>
          <a:noFill/>
        </p:spPr>
        <p:txBody>
          <a:bodyPr wrap="square" rtlCol="0">
            <a:spAutoFit/>
          </a:bodyPr>
          <a:lstStyle/>
          <a:p>
            <a:r>
              <a:rPr lang="en-US" sz="1100"/>
              <a:t>HMAC(cipher_text, PK, SHA-256)</a:t>
            </a:r>
          </a:p>
        </p:txBody>
      </p:sp>
      <p:pic>
        <p:nvPicPr>
          <p:cNvPr id="6" name="Graphic 5" descr="Paper outline">
            <a:extLst>
              <a:ext uri="{FF2B5EF4-FFF2-40B4-BE49-F238E27FC236}">
                <a16:creationId xmlns:a16="http://schemas.microsoft.com/office/drawing/2014/main" id="{F2C7767D-55F6-1AC4-70B3-18B227337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39178" y="1943245"/>
            <a:ext cx="362320" cy="362320"/>
          </a:xfrm>
          <a:prstGeom prst="rect">
            <a:avLst/>
          </a:prstGeom>
        </p:spPr>
      </p:pic>
      <p:pic>
        <p:nvPicPr>
          <p:cNvPr id="14" name="Graphic 13" descr="Contract outline">
            <a:extLst>
              <a:ext uri="{FF2B5EF4-FFF2-40B4-BE49-F238E27FC236}">
                <a16:creationId xmlns:a16="http://schemas.microsoft.com/office/drawing/2014/main" id="{A07C4730-0279-298B-2CCE-DF4B6E41E84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8971" y="1708027"/>
            <a:ext cx="441608" cy="441608"/>
          </a:xfrm>
          <a:prstGeom prst="rect">
            <a:avLst/>
          </a:prstGeom>
        </p:spPr>
      </p:pic>
      <p:sp>
        <p:nvSpPr>
          <p:cNvPr id="15" name="Cloud 14">
            <a:extLst>
              <a:ext uri="{FF2B5EF4-FFF2-40B4-BE49-F238E27FC236}">
                <a16:creationId xmlns:a16="http://schemas.microsoft.com/office/drawing/2014/main" id="{31294B4C-BCCB-46B1-3213-E6F500845EB6}"/>
              </a:ext>
            </a:extLst>
          </p:cNvPr>
          <p:cNvSpPr/>
          <p:nvPr/>
        </p:nvSpPr>
        <p:spPr>
          <a:xfrm>
            <a:off x="5193678" y="910561"/>
            <a:ext cx="1206436" cy="76493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Paper outline">
            <a:extLst>
              <a:ext uri="{FF2B5EF4-FFF2-40B4-BE49-F238E27FC236}">
                <a16:creationId xmlns:a16="http://schemas.microsoft.com/office/drawing/2014/main" id="{2EF71AE5-35E0-5057-81CF-FBD680B1D9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6766" y="1057112"/>
            <a:ext cx="362320" cy="362320"/>
          </a:xfrm>
          <a:prstGeom prst="rect">
            <a:avLst/>
          </a:prstGeom>
        </p:spPr>
      </p:pic>
      <p:pic>
        <p:nvPicPr>
          <p:cNvPr id="22" name="Graphic 21" descr="Contract outline">
            <a:extLst>
              <a:ext uri="{FF2B5EF4-FFF2-40B4-BE49-F238E27FC236}">
                <a16:creationId xmlns:a16="http://schemas.microsoft.com/office/drawing/2014/main" id="{7FADF830-AAD0-8F38-DA01-7804858AC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1287" y="1021801"/>
            <a:ext cx="441608" cy="441608"/>
          </a:xfrm>
          <a:prstGeom prst="rect">
            <a:avLst/>
          </a:prstGeom>
        </p:spPr>
      </p:pic>
      <p:pic>
        <p:nvPicPr>
          <p:cNvPr id="31" name="Graphic 30" descr="Contract outline">
            <a:extLst>
              <a:ext uri="{FF2B5EF4-FFF2-40B4-BE49-F238E27FC236}">
                <a16:creationId xmlns:a16="http://schemas.microsoft.com/office/drawing/2014/main" id="{E6BA325A-4190-0206-BD64-5A7F62001F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18527" y="2213363"/>
            <a:ext cx="441608" cy="441608"/>
          </a:xfrm>
          <a:prstGeom prst="rect">
            <a:avLst/>
          </a:prstGeom>
        </p:spPr>
      </p:pic>
      <p:pic>
        <p:nvPicPr>
          <p:cNvPr id="32" name="Graphic 31" descr="Paper outline">
            <a:extLst>
              <a:ext uri="{FF2B5EF4-FFF2-40B4-BE49-F238E27FC236}">
                <a16:creationId xmlns:a16="http://schemas.microsoft.com/office/drawing/2014/main" id="{06EF8A90-45D7-6917-4F41-B027F5EF8B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20055" y="2100007"/>
            <a:ext cx="362320" cy="362320"/>
          </a:xfrm>
          <a:prstGeom prst="rect">
            <a:avLst/>
          </a:prstGeom>
        </p:spPr>
      </p:pic>
      <p:sp>
        <p:nvSpPr>
          <p:cNvPr id="39" name="Speech Bubble: Rectangle 38">
            <a:extLst>
              <a:ext uri="{FF2B5EF4-FFF2-40B4-BE49-F238E27FC236}">
                <a16:creationId xmlns:a16="http://schemas.microsoft.com/office/drawing/2014/main" id="{AAB6E1CC-F3A6-E1F9-66A5-DCA90929F235}"/>
              </a:ext>
            </a:extLst>
          </p:cNvPr>
          <p:cNvSpPr/>
          <p:nvPr/>
        </p:nvSpPr>
        <p:spPr>
          <a:xfrm>
            <a:off x="236690" y="1295497"/>
            <a:ext cx="1214726" cy="516088"/>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Hello Alice</a:t>
            </a:r>
          </a:p>
          <a:p>
            <a:pPr algn="ctr"/>
            <a:endParaRPr lang="en-US">
              <a:solidFill>
                <a:schemeClr val="tx1"/>
              </a:solidFill>
            </a:endParaRPr>
          </a:p>
        </p:txBody>
      </p:sp>
      <p:pic>
        <p:nvPicPr>
          <p:cNvPr id="2" name="Graphic 1" descr="Paper outline">
            <a:extLst>
              <a:ext uri="{FF2B5EF4-FFF2-40B4-BE49-F238E27FC236}">
                <a16:creationId xmlns:a16="http://schemas.microsoft.com/office/drawing/2014/main" id="{1767AA65-136A-77FB-71EB-73EF0A0662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8642" y="4431980"/>
            <a:ext cx="362320" cy="362320"/>
          </a:xfrm>
          <a:prstGeom prst="rect">
            <a:avLst/>
          </a:prstGeom>
        </p:spPr>
      </p:pic>
    </p:spTree>
    <p:extLst>
      <p:ext uri="{BB962C8B-B14F-4D97-AF65-F5344CB8AC3E}">
        <p14:creationId xmlns:p14="http://schemas.microsoft.com/office/powerpoint/2010/main" val="1082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p:bldP spid="15"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a:t>27</a:t>
            </a:fld>
            <a:endParaRPr/>
          </a:p>
        </p:txBody>
      </p:sp>
      <p:sp>
        <p:nvSpPr>
          <p:cNvPr id="607" name="Google Shape;607;p38"/>
          <p:cNvSpPr txBox="1">
            <a:spLocks noGrp="1"/>
          </p:cNvSpPr>
          <p:nvPr>
            <p:ph type="title" idx="4294967295"/>
          </p:nvPr>
        </p:nvSpPr>
        <p:spPr>
          <a:xfrm>
            <a:off x="292895" y="44761"/>
            <a:ext cx="1785937" cy="5829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t>Mô tả ý tưởng</a:t>
            </a:r>
          </a:p>
        </p:txBody>
      </p:sp>
      <p:sp>
        <p:nvSpPr>
          <p:cNvPr id="635" name="Google Shape;635;p38"/>
          <p:cNvSpPr/>
          <p:nvPr/>
        </p:nvSpPr>
        <p:spPr>
          <a:xfrm>
            <a:off x="72337" y="214313"/>
            <a:ext cx="220558" cy="24383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06CBB1F3-7010-DA68-A3DA-0FA0626C6B2C}"/>
              </a:ext>
            </a:extLst>
          </p:cNvPr>
          <p:cNvSpPr txBox="1"/>
          <p:nvPr/>
        </p:nvSpPr>
        <p:spPr>
          <a:xfrm>
            <a:off x="3565871" y="334694"/>
            <a:ext cx="2800767" cy="523220"/>
          </a:xfrm>
          <a:prstGeom prst="rect">
            <a:avLst/>
          </a:prstGeom>
          <a:noFill/>
        </p:spPr>
        <p:txBody>
          <a:bodyPr wrap="none" rtlCol="0">
            <a:spAutoFit/>
          </a:bodyPr>
          <a:lstStyle/>
          <a:p>
            <a:pPr marL="285750" indent="-285750">
              <a:buFont typeface="Arial" panose="020B0604020202020204" pitchFamily="34" charset="0"/>
              <a:buChar char="•"/>
            </a:pPr>
            <a:r>
              <a:rPr lang="en-US"/>
              <a:t>Client 2 xác thực tin nhắn</a:t>
            </a:r>
          </a:p>
          <a:p>
            <a:pPr marL="285750" indent="-285750">
              <a:buFont typeface="Arial" panose="020B0604020202020204" pitchFamily="34" charset="0"/>
              <a:buChar char="•"/>
            </a:pPr>
            <a:r>
              <a:rPr lang="en-US"/>
              <a:t>Nếu đúng sẽ giải mã tin nhắn</a:t>
            </a:r>
          </a:p>
        </p:txBody>
      </p:sp>
      <p:cxnSp>
        <p:nvCxnSpPr>
          <p:cNvPr id="10" name="Straight Connector 9">
            <a:extLst>
              <a:ext uri="{FF2B5EF4-FFF2-40B4-BE49-F238E27FC236}">
                <a16:creationId xmlns:a16="http://schemas.microsoft.com/office/drawing/2014/main" id="{614C48F1-D9FF-BA22-9388-FEF00112AB19}"/>
              </a:ext>
            </a:extLst>
          </p:cNvPr>
          <p:cNvCxnSpPr>
            <a:cxnSpLocks/>
          </p:cNvCxnSpPr>
          <p:nvPr/>
        </p:nvCxnSpPr>
        <p:spPr>
          <a:xfrm>
            <a:off x="2871703" y="1961221"/>
            <a:ext cx="1248145" cy="4607"/>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Graphic 22" descr="Signature with solid fill">
            <a:extLst>
              <a:ext uri="{FF2B5EF4-FFF2-40B4-BE49-F238E27FC236}">
                <a16:creationId xmlns:a16="http://schemas.microsoft.com/office/drawing/2014/main" id="{ECC25A70-3F28-AAD8-8925-4D1F5DE3F5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039" y="1435993"/>
            <a:ext cx="342900" cy="342900"/>
          </a:xfrm>
          <a:prstGeom prst="rect">
            <a:avLst/>
          </a:prstGeom>
        </p:spPr>
      </p:pic>
      <p:pic>
        <p:nvPicPr>
          <p:cNvPr id="4" name="Picture 3">
            <a:extLst>
              <a:ext uri="{FF2B5EF4-FFF2-40B4-BE49-F238E27FC236}">
                <a16:creationId xmlns:a16="http://schemas.microsoft.com/office/drawing/2014/main" id="{F96F45E5-A549-A6E9-8FF8-01CDC8E7B7BA}"/>
              </a:ext>
            </a:extLst>
          </p:cNvPr>
          <p:cNvPicPr>
            <a:picLocks noChangeAspect="1"/>
          </p:cNvPicPr>
          <p:nvPr/>
        </p:nvPicPr>
        <p:blipFill>
          <a:blip r:embed="rId5"/>
          <a:stretch>
            <a:fillRect/>
          </a:stretch>
        </p:blipFill>
        <p:spPr>
          <a:xfrm>
            <a:off x="424275" y="1529548"/>
            <a:ext cx="1095375" cy="1400175"/>
          </a:xfrm>
          <a:prstGeom prst="rect">
            <a:avLst/>
          </a:prstGeom>
        </p:spPr>
      </p:pic>
      <p:sp>
        <p:nvSpPr>
          <p:cNvPr id="28" name="TextBox 27">
            <a:extLst>
              <a:ext uri="{FF2B5EF4-FFF2-40B4-BE49-F238E27FC236}">
                <a16:creationId xmlns:a16="http://schemas.microsoft.com/office/drawing/2014/main" id="{BDC287AF-E3F9-4043-9928-522FB7AE5CD1}"/>
              </a:ext>
            </a:extLst>
          </p:cNvPr>
          <p:cNvSpPr txBox="1"/>
          <p:nvPr/>
        </p:nvSpPr>
        <p:spPr>
          <a:xfrm>
            <a:off x="2616359" y="1633320"/>
            <a:ext cx="2532415" cy="261610"/>
          </a:xfrm>
          <a:prstGeom prst="rect">
            <a:avLst/>
          </a:prstGeom>
          <a:noFill/>
        </p:spPr>
        <p:txBody>
          <a:bodyPr wrap="square" rtlCol="0">
            <a:spAutoFit/>
          </a:bodyPr>
          <a:lstStyle/>
          <a:p>
            <a:r>
              <a:rPr lang="en-US" sz="1100"/>
              <a:t>HMAC(cipher_text, PK, SHA-256)</a:t>
            </a:r>
          </a:p>
        </p:txBody>
      </p:sp>
      <p:pic>
        <p:nvPicPr>
          <p:cNvPr id="31" name="Graphic 30" descr="Contract outline">
            <a:extLst>
              <a:ext uri="{FF2B5EF4-FFF2-40B4-BE49-F238E27FC236}">
                <a16:creationId xmlns:a16="http://schemas.microsoft.com/office/drawing/2014/main" id="{E6BA325A-4190-0206-BD64-5A7F62001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46542" y="2691102"/>
            <a:ext cx="441608" cy="441608"/>
          </a:xfrm>
          <a:prstGeom prst="rect">
            <a:avLst/>
          </a:prstGeom>
        </p:spPr>
      </p:pic>
      <p:pic>
        <p:nvPicPr>
          <p:cNvPr id="34" name="Graphic 33" descr="Paper outline">
            <a:extLst>
              <a:ext uri="{FF2B5EF4-FFF2-40B4-BE49-F238E27FC236}">
                <a16:creationId xmlns:a16="http://schemas.microsoft.com/office/drawing/2014/main" id="{924F6D42-F007-D0C3-2925-A50CA9B8B6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1902" y="1808255"/>
            <a:ext cx="362320" cy="362320"/>
          </a:xfrm>
          <a:prstGeom prst="rect">
            <a:avLst/>
          </a:prstGeom>
        </p:spPr>
      </p:pic>
      <p:pic>
        <p:nvPicPr>
          <p:cNvPr id="36" name="Graphic 35" descr="Contract with solid fill">
            <a:extLst>
              <a:ext uri="{FF2B5EF4-FFF2-40B4-BE49-F238E27FC236}">
                <a16:creationId xmlns:a16="http://schemas.microsoft.com/office/drawing/2014/main" id="{9DAEF463-3AF2-9270-D27E-3E421C580D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8729" y="1820012"/>
            <a:ext cx="457200" cy="457200"/>
          </a:xfrm>
          <a:prstGeom prst="rect">
            <a:avLst/>
          </a:prstGeom>
        </p:spPr>
      </p:pic>
      <p:pic>
        <p:nvPicPr>
          <p:cNvPr id="38" name="Graphic 37" descr="Contract with solid fill">
            <a:extLst>
              <a:ext uri="{FF2B5EF4-FFF2-40B4-BE49-F238E27FC236}">
                <a16:creationId xmlns:a16="http://schemas.microsoft.com/office/drawing/2014/main" id="{B4ADD96C-34E8-E01E-F174-0285C06053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0470" y="2683306"/>
            <a:ext cx="457200" cy="457200"/>
          </a:xfrm>
          <a:prstGeom prst="rect">
            <a:avLst/>
          </a:prstGeom>
        </p:spPr>
      </p:pic>
      <p:sp>
        <p:nvSpPr>
          <p:cNvPr id="39" name="TextBox 38">
            <a:extLst>
              <a:ext uri="{FF2B5EF4-FFF2-40B4-BE49-F238E27FC236}">
                <a16:creationId xmlns:a16="http://schemas.microsoft.com/office/drawing/2014/main" id="{28108A28-6CC9-EDF8-F6B3-21D9A3F4FCD1}"/>
              </a:ext>
            </a:extLst>
          </p:cNvPr>
          <p:cNvSpPr txBox="1"/>
          <p:nvPr/>
        </p:nvSpPr>
        <p:spPr>
          <a:xfrm>
            <a:off x="3142749" y="2773241"/>
            <a:ext cx="423122" cy="307777"/>
          </a:xfrm>
          <a:prstGeom prst="rect">
            <a:avLst/>
          </a:prstGeom>
          <a:noFill/>
        </p:spPr>
        <p:txBody>
          <a:bodyPr wrap="square" rtlCol="0">
            <a:spAutoFit/>
          </a:bodyPr>
          <a:lstStyle/>
          <a:p>
            <a:r>
              <a:rPr lang="en-US"/>
              <a:t>?=</a:t>
            </a:r>
          </a:p>
        </p:txBody>
      </p:sp>
      <p:pic>
        <p:nvPicPr>
          <p:cNvPr id="40" name="Graphic 39" descr="Paper outline">
            <a:extLst>
              <a:ext uri="{FF2B5EF4-FFF2-40B4-BE49-F238E27FC236}">
                <a16:creationId xmlns:a16="http://schemas.microsoft.com/office/drawing/2014/main" id="{A3407263-2500-7F63-CBEA-10F758814E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275" y="3053077"/>
            <a:ext cx="362320" cy="362320"/>
          </a:xfrm>
          <a:prstGeom prst="rect">
            <a:avLst/>
          </a:prstGeom>
        </p:spPr>
      </p:pic>
      <p:pic>
        <p:nvPicPr>
          <p:cNvPr id="42" name="Graphic 41" descr="Contract outline">
            <a:extLst>
              <a:ext uri="{FF2B5EF4-FFF2-40B4-BE49-F238E27FC236}">
                <a16:creationId xmlns:a16="http://schemas.microsoft.com/office/drawing/2014/main" id="{0F289F41-5349-174A-846A-F55B1FAA0A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754" y="3013433"/>
            <a:ext cx="441608" cy="441608"/>
          </a:xfrm>
          <a:prstGeom prst="rect">
            <a:avLst/>
          </a:prstGeom>
        </p:spPr>
      </p:pic>
      <p:cxnSp>
        <p:nvCxnSpPr>
          <p:cNvPr id="44" name="Straight Connector 43">
            <a:extLst>
              <a:ext uri="{FF2B5EF4-FFF2-40B4-BE49-F238E27FC236}">
                <a16:creationId xmlns:a16="http://schemas.microsoft.com/office/drawing/2014/main" id="{62E65BB0-1536-14B2-CBF9-37F1538857F0}"/>
              </a:ext>
            </a:extLst>
          </p:cNvPr>
          <p:cNvCxnSpPr>
            <a:cxnSpLocks/>
          </p:cNvCxnSpPr>
          <p:nvPr/>
        </p:nvCxnSpPr>
        <p:spPr>
          <a:xfrm>
            <a:off x="4511740" y="2922522"/>
            <a:ext cx="1248145" cy="4607"/>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7AF90BE6-0999-ACA7-8664-EF3CE256A8A0}"/>
              </a:ext>
            </a:extLst>
          </p:cNvPr>
          <p:cNvCxnSpPr>
            <a:cxnSpLocks/>
          </p:cNvCxnSpPr>
          <p:nvPr/>
        </p:nvCxnSpPr>
        <p:spPr>
          <a:xfrm>
            <a:off x="4511740" y="2929723"/>
            <a:ext cx="1248145" cy="862718"/>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257FEA35-83F6-E078-4049-2B42149E4B80}"/>
              </a:ext>
            </a:extLst>
          </p:cNvPr>
          <p:cNvSpPr txBox="1"/>
          <p:nvPr/>
        </p:nvSpPr>
        <p:spPr>
          <a:xfrm>
            <a:off x="4924251" y="2591517"/>
            <a:ext cx="544752" cy="307777"/>
          </a:xfrm>
          <a:prstGeom prst="rect">
            <a:avLst/>
          </a:prstGeom>
          <a:noFill/>
        </p:spPr>
        <p:txBody>
          <a:bodyPr wrap="square" rtlCol="0">
            <a:spAutoFit/>
          </a:bodyPr>
          <a:lstStyle/>
          <a:p>
            <a:r>
              <a:rPr lang="en-US"/>
              <a:t>Yes</a:t>
            </a:r>
          </a:p>
        </p:txBody>
      </p:sp>
      <p:sp>
        <p:nvSpPr>
          <p:cNvPr id="50" name="TextBox 49">
            <a:extLst>
              <a:ext uri="{FF2B5EF4-FFF2-40B4-BE49-F238E27FC236}">
                <a16:creationId xmlns:a16="http://schemas.microsoft.com/office/drawing/2014/main" id="{08035037-F44D-6EE5-A407-316C831D6832}"/>
              </a:ext>
            </a:extLst>
          </p:cNvPr>
          <p:cNvSpPr txBox="1"/>
          <p:nvPr/>
        </p:nvSpPr>
        <p:spPr>
          <a:xfrm>
            <a:off x="4863436" y="3484664"/>
            <a:ext cx="544752" cy="307777"/>
          </a:xfrm>
          <a:prstGeom prst="rect">
            <a:avLst/>
          </a:prstGeom>
          <a:noFill/>
        </p:spPr>
        <p:txBody>
          <a:bodyPr wrap="square" rtlCol="0">
            <a:spAutoFit/>
          </a:bodyPr>
          <a:lstStyle/>
          <a:p>
            <a:r>
              <a:rPr lang="en-US"/>
              <a:t>No</a:t>
            </a:r>
          </a:p>
        </p:txBody>
      </p:sp>
      <p:sp>
        <p:nvSpPr>
          <p:cNvPr id="51" name="TextBox 50">
            <a:extLst>
              <a:ext uri="{FF2B5EF4-FFF2-40B4-BE49-F238E27FC236}">
                <a16:creationId xmlns:a16="http://schemas.microsoft.com/office/drawing/2014/main" id="{54FFDAC2-9888-64AB-9490-D7A9F24FA01C}"/>
              </a:ext>
            </a:extLst>
          </p:cNvPr>
          <p:cNvSpPr txBox="1"/>
          <p:nvPr/>
        </p:nvSpPr>
        <p:spPr>
          <a:xfrm>
            <a:off x="5839205" y="3638552"/>
            <a:ext cx="1794354" cy="307777"/>
          </a:xfrm>
          <a:prstGeom prst="rect">
            <a:avLst/>
          </a:prstGeom>
          <a:noFill/>
        </p:spPr>
        <p:txBody>
          <a:bodyPr wrap="square" rtlCol="0">
            <a:spAutoFit/>
          </a:bodyPr>
          <a:lstStyle/>
          <a:p>
            <a:r>
              <a:rPr lang="en-US"/>
              <a:t>Không phải của Bob</a:t>
            </a:r>
          </a:p>
        </p:txBody>
      </p:sp>
      <p:sp>
        <p:nvSpPr>
          <p:cNvPr id="52" name="TextBox 51">
            <a:extLst>
              <a:ext uri="{FF2B5EF4-FFF2-40B4-BE49-F238E27FC236}">
                <a16:creationId xmlns:a16="http://schemas.microsoft.com/office/drawing/2014/main" id="{5CC0ACEB-0F4A-3483-FDB1-949E7CFEB278}"/>
              </a:ext>
            </a:extLst>
          </p:cNvPr>
          <p:cNvSpPr txBox="1"/>
          <p:nvPr/>
        </p:nvSpPr>
        <p:spPr>
          <a:xfrm>
            <a:off x="5839205" y="2775834"/>
            <a:ext cx="1131267" cy="307777"/>
          </a:xfrm>
          <a:prstGeom prst="rect">
            <a:avLst/>
          </a:prstGeom>
          <a:noFill/>
        </p:spPr>
        <p:txBody>
          <a:bodyPr wrap="square" rtlCol="0">
            <a:spAutoFit/>
          </a:bodyPr>
          <a:lstStyle/>
          <a:p>
            <a:r>
              <a:rPr lang="en-US"/>
              <a:t>Đây là Bob</a:t>
            </a:r>
          </a:p>
        </p:txBody>
      </p:sp>
      <p:cxnSp>
        <p:nvCxnSpPr>
          <p:cNvPr id="54" name="Straight Connector 53">
            <a:extLst>
              <a:ext uri="{FF2B5EF4-FFF2-40B4-BE49-F238E27FC236}">
                <a16:creationId xmlns:a16="http://schemas.microsoft.com/office/drawing/2014/main" id="{5036B7F4-AC8F-5BB3-1BD3-7951DEA1B742}"/>
              </a:ext>
            </a:extLst>
          </p:cNvPr>
          <p:cNvCxnSpPr>
            <a:cxnSpLocks/>
          </p:cNvCxnSpPr>
          <p:nvPr/>
        </p:nvCxnSpPr>
        <p:spPr>
          <a:xfrm>
            <a:off x="7002825" y="2943683"/>
            <a:ext cx="1248145" cy="4607"/>
          </a:xfrm>
          <a:prstGeom prst="line">
            <a:avLst/>
          </a:prstGeom>
          <a:ln w="285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5" name="Graphic 54" descr="Paper outline">
            <a:extLst>
              <a:ext uri="{FF2B5EF4-FFF2-40B4-BE49-F238E27FC236}">
                <a16:creationId xmlns:a16="http://schemas.microsoft.com/office/drawing/2014/main" id="{BFD41FCC-842C-E011-0AC0-CBFC10B264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8152" y="2410921"/>
            <a:ext cx="362320" cy="362320"/>
          </a:xfrm>
          <a:prstGeom prst="rect">
            <a:avLst/>
          </a:prstGeom>
        </p:spPr>
      </p:pic>
      <p:pic>
        <p:nvPicPr>
          <p:cNvPr id="56" name="Graphic 55" descr="Chat bubble outline">
            <a:extLst>
              <a:ext uri="{FF2B5EF4-FFF2-40B4-BE49-F238E27FC236}">
                <a16:creationId xmlns:a16="http://schemas.microsoft.com/office/drawing/2014/main" id="{B27496D6-B745-ABCB-C868-389EA95C6D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6257" y="2637041"/>
            <a:ext cx="571500" cy="571500"/>
          </a:xfrm>
          <a:prstGeom prst="rect">
            <a:avLst/>
          </a:prstGeom>
        </p:spPr>
      </p:pic>
      <p:sp>
        <p:nvSpPr>
          <p:cNvPr id="57" name="TextBox 56">
            <a:extLst>
              <a:ext uri="{FF2B5EF4-FFF2-40B4-BE49-F238E27FC236}">
                <a16:creationId xmlns:a16="http://schemas.microsoft.com/office/drawing/2014/main" id="{F10674A7-1CE1-B0C6-3C41-DC9112C8D116}"/>
              </a:ext>
            </a:extLst>
          </p:cNvPr>
          <p:cNvSpPr txBox="1"/>
          <p:nvPr/>
        </p:nvSpPr>
        <p:spPr>
          <a:xfrm>
            <a:off x="7021400" y="2520381"/>
            <a:ext cx="1451593" cy="307777"/>
          </a:xfrm>
          <a:prstGeom prst="rect">
            <a:avLst/>
          </a:prstGeom>
          <a:noFill/>
        </p:spPr>
        <p:txBody>
          <a:bodyPr wrap="square" rtlCol="0">
            <a:spAutoFit/>
          </a:bodyPr>
          <a:lstStyle/>
          <a:p>
            <a:r>
              <a:rPr lang="en-US"/>
              <a:t>AES(msg, PK)</a:t>
            </a:r>
          </a:p>
        </p:txBody>
      </p:sp>
      <p:sp>
        <p:nvSpPr>
          <p:cNvPr id="58" name="TextBox 57">
            <a:extLst>
              <a:ext uri="{FF2B5EF4-FFF2-40B4-BE49-F238E27FC236}">
                <a16:creationId xmlns:a16="http://schemas.microsoft.com/office/drawing/2014/main" id="{DD84D804-6724-C94E-111F-F14DBAEE8A4F}"/>
              </a:ext>
            </a:extLst>
          </p:cNvPr>
          <p:cNvSpPr txBox="1"/>
          <p:nvPr/>
        </p:nvSpPr>
        <p:spPr>
          <a:xfrm>
            <a:off x="6903573" y="3006980"/>
            <a:ext cx="1569420" cy="307777"/>
          </a:xfrm>
          <a:prstGeom prst="rect">
            <a:avLst/>
          </a:prstGeom>
          <a:noFill/>
        </p:spPr>
        <p:txBody>
          <a:bodyPr wrap="square" rtlCol="0">
            <a:spAutoFit/>
          </a:bodyPr>
          <a:lstStyle/>
          <a:p>
            <a:r>
              <a:rPr lang="en-US"/>
              <a:t>Giải mã tin nhắn</a:t>
            </a:r>
          </a:p>
        </p:txBody>
      </p:sp>
    </p:spTree>
    <p:extLst>
      <p:ext uri="{BB962C8B-B14F-4D97-AF65-F5344CB8AC3E}">
        <p14:creationId xmlns:p14="http://schemas.microsoft.com/office/powerpoint/2010/main" val="9543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anim calcmode="lin" valueType="num">
                                      <p:cBhvr>
                                        <p:cTn id="47" dur="1000" fill="hold"/>
                                        <p:tgtEl>
                                          <p:spTgt spid="50"/>
                                        </p:tgtEl>
                                        <p:attrNameLst>
                                          <p:attrName>ppt_x</p:attrName>
                                        </p:attrNameLst>
                                      </p:cBhvr>
                                      <p:tavLst>
                                        <p:tav tm="0">
                                          <p:val>
                                            <p:strVal val="#ppt_x"/>
                                          </p:val>
                                        </p:tav>
                                        <p:tav tm="100000">
                                          <p:val>
                                            <p:strVal val="#ppt_x"/>
                                          </p:val>
                                        </p:tav>
                                      </p:tavLst>
                                    </p:anim>
                                    <p:anim calcmode="lin" valueType="num">
                                      <p:cBhvr>
                                        <p:cTn id="48" dur="1000" fill="hold"/>
                                        <p:tgtEl>
                                          <p:spTgt spid="5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anim calcmode="lin" valueType="num">
                                      <p:cBhvr>
                                        <p:cTn id="52" dur="1000" fill="hold"/>
                                        <p:tgtEl>
                                          <p:spTgt spid="51"/>
                                        </p:tgtEl>
                                        <p:attrNameLst>
                                          <p:attrName>ppt_x</p:attrName>
                                        </p:attrNameLst>
                                      </p:cBhvr>
                                      <p:tavLst>
                                        <p:tav tm="0">
                                          <p:val>
                                            <p:strVal val="#ppt_x"/>
                                          </p:val>
                                        </p:tav>
                                        <p:tav tm="100000">
                                          <p:val>
                                            <p:strVal val="#ppt_x"/>
                                          </p:val>
                                        </p:tav>
                                      </p:tavLst>
                                    </p:anim>
                                    <p:anim calcmode="lin" valueType="num">
                                      <p:cBhvr>
                                        <p:cTn id="5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1000"/>
                                        <p:tgtEl>
                                          <p:spTgt spid="55"/>
                                        </p:tgtEl>
                                      </p:cBhvr>
                                    </p:animEffect>
                                    <p:anim calcmode="lin" valueType="num">
                                      <p:cBhvr>
                                        <p:cTn id="59" dur="1000" fill="hold"/>
                                        <p:tgtEl>
                                          <p:spTgt spid="55"/>
                                        </p:tgtEl>
                                        <p:attrNameLst>
                                          <p:attrName>ppt_x</p:attrName>
                                        </p:attrNameLst>
                                      </p:cBhvr>
                                      <p:tavLst>
                                        <p:tav tm="0">
                                          <p:val>
                                            <p:strVal val="#ppt_x"/>
                                          </p:val>
                                        </p:tav>
                                        <p:tav tm="100000">
                                          <p:val>
                                            <p:strVal val="#ppt_x"/>
                                          </p:val>
                                        </p:tav>
                                      </p:tavLst>
                                    </p:anim>
                                    <p:anim calcmode="lin" valueType="num">
                                      <p:cBhvr>
                                        <p:cTn id="60" dur="1000" fill="hold"/>
                                        <p:tgtEl>
                                          <p:spTgt spid="5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000"/>
                                        <p:tgtEl>
                                          <p:spTgt spid="52"/>
                                        </p:tgtEl>
                                      </p:cBhvr>
                                    </p:animEffect>
                                    <p:anim calcmode="lin" valueType="num">
                                      <p:cBhvr>
                                        <p:cTn id="64" dur="1000" fill="hold"/>
                                        <p:tgtEl>
                                          <p:spTgt spid="52"/>
                                        </p:tgtEl>
                                        <p:attrNameLst>
                                          <p:attrName>ppt_x</p:attrName>
                                        </p:attrNameLst>
                                      </p:cBhvr>
                                      <p:tavLst>
                                        <p:tav tm="0">
                                          <p:val>
                                            <p:strVal val="#ppt_x"/>
                                          </p:val>
                                        </p:tav>
                                        <p:tav tm="100000">
                                          <p:val>
                                            <p:strVal val="#ppt_x"/>
                                          </p:val>
                                        </p:tav>
                                      </p:tavLst>
                                    </p:anim>
                                    <p:anim calcmode="lin" valueType="num">
                                      <p:cBhvr>
                                        <p:cTn id="65" dur="1000" fill="hold"/>
                                        <p:tgtEl>
                                          <p:spTgt spid="5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1000"/>
                                        <p:tgtEl>
                                          <p:spTgt spid="49"/>
                                        </p:tgtEl>
                                      </p:cBhvr>
                                    </p:animEffect>
                                    <p:anim calcmode="lin" valueType="num">
                                      <p:cBhvr>
                                        <p:cTn id="74" dur="1000" fill="hold"/>
                                        <p:tgtEl>
                                          <p:spTgt spid="49"/>
                                        </p:tgtEl>
                                        <p:attrNameLst>
                                          <p:attrName>ppt_x</p:attrName>
                                        </p:attrNameLst>
                                      </p:cBhvr>
                                      <p:tavLst>
                                        <p:tav tm="0">
                                          <p:val>
                                            <p:strVal val="#ppt_x"/>
                                          </p:val>
                                        </p:tav>
                                        <p:tav tm="100000">
                                          <p:val>
                                            <p:strVal val="#ppt_x"/>
                                          </p:val>
                                        </p:tav>
                                      </p:tavLst>
                                    </p:anim>
                                    <p:anim calcmode="lin" valueType="num">
                                      <p:cBhvr>
                                        <p:cTn id="7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1000"/>
                                        <p:tgtEl>
                                          <p:spTgt spid="54"/>
                                        </p:tgtEl>
                                      </p:cBhvr>
                                    </p:animEffect>
                                    <p:anim calcmode="lin" valueType="num">
                                      <p:cBhvr>
                                        <p:cTn id="81" dur="1000" fill="hold"/>
                                        <p:tgtEl>
                                          <p:spTgt spid="54"/>
                                        </p:tgtEl>
                                        <p:attrNameLst>
                                          <p:attrName>ppt_x</p:attrName>
                                        </p:attrNameLst>
                                      </p:cBhvr>
                                      <p:tavLst>
                                        <p:tav tm="0">
                                          <p:val>
                                            <p:strVal val="#ppt_x"/>
                                          </p:val>
                                        </p:tav>
                                        <p:tav tm="100000">
                                          <p:val>
                                            <p:strVal val="#ppt_x"/>
                                          </p:val>
                                        </p:tav>
                                      </p:tavLst>
                                    </p:anim>
                                    <p:anim calcmode="lin" valueType="num">
                                      <p:cBhvr>
                                        <p:cTn id="82" dur="1000" fill="hold"/>
                                        <p:tgtEl>
                                          <p:spTgt spid="54"/>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anim calcmode="lin" valueType="num">
                                      <p:cBhvr>
                                        <p:cTn id="86" dur="1000" fill="hold"/>
                                        <p:tgtEl>
                                          <p:spTgt spid="56"/>
                                        </p:tgtEl>
                                        <p:attrNameLst>
                                          <p:attrName>ppt_x</p:attrName>
                                        </p:attrNameLst>
                                      </p:cBhvr>
                                      <p:tavLst>
                                        <p:tav tm="0">
                                          <p:val>
                                            <p:strVal val="#ppt_x"/>
                                          </p:val>
                                        </p:tav>
                                        <p:tav tm="100000">
                                          <p:val>
                                            <p:strVal val="#ppt_x"/>
                                          </p:val>
                                        </p:tav>
                                      </p:tavLst>
                                    </p:anim>
                                    <p:anim calcmode="lin" valueType="num">
                                      <p:cBhvr>
                                        <p:cTn id="87" dur="1000" fill="hold"/>
                                        <p:tgtEl>
                                          <p:spTgt spid="5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fade">
                                      <p:cBhvr>
                                        <p:cTn id="95" dur="1000"/>
                                        <p:tgtEl>
                                          <p:spTgt spid="58"/>
                                        </p:tgtEl>
                                      </p:cBhvr>
                                    </p:animEffect>
                                    <p:anim calcmode="lin" valueType="num">
                                      <p:cBhvr>
                                        <p:cTn id="96" dur="1000" fill="hold"/>
                                        <p:tgtEl>
                                          <p:spTgt spid="58"/>
                                        </p:tgtEl>
                                        <p:attrNameLst>
                                          <p:attrName>ppt_x</p:attrName>
                                        </p:attrNameLst>
                                      </p:cBhvr>
                                      <p:tavLst>
                                        <p:tav tm="0">
                                          <p:val>
                                            <p:strVal val="#ppt_x"/>
                                          </p:val>
                                        </p:tav>
                                        <p:tav tm="100000">
                                          <p:val>
                                            <p:strVal val="#ppt_x"/>
                                          </p:val>
                                        </p:tav>
                                      </p:tavLst>
                                    </p:anim>
                                    <p:anim calcmode="lin" valueType="num">
                                      <p:cBhvr>
                                        <p:cTn id="9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9" grpId="0"/>
      <p:bldP spid="49" grpId="0"/>
      <p:bldP spid="50" grpId="0"/>
      <p:bldP spid="51" grpId="0"/>
      <p:bldP spid="52" grpId="0"/>
      <p:bldP spid="57" grpId="0"/>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Nhận xét</a:t>
            </a:r>
            <a:endParaRPr/>
          </a:p>
        </p:txBody>
      </p:sp>
      <p:sp>
        <p:nvSpPr>
          <p:cNvPr id="443" name="Google Shape;443;p28"/>
          <p:cNvSpPr txBox="1">
            <a:spLocks noGrp="1"/>
          </p:cNvSpPr>
          <p:nvPr>
            <p:ph type="body" idx="1"/>
          </p:nvPr>
        </p:nvSpPr>
        <p:spPr>
          <a:xfrm>
            <a:off x="8704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Tốc độ xử lý</a:t>
            </a:r>
            <a:endParaRPr b="1">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l" rtl="0">
              <a:spcBef>
                <a:spcPts val="1000"/>
              </a:spcBef>
              <a:spcAft>
                <a:spcPts val="100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Tin nhắn được gửi đi với tốc độ nhanh, gần như không mất thời gian cho việc mã hóa tin nhắn.</a:t>
            </a:r>
            <a:endParaRPr sz="12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44" name="Google Shape;444;p28"/>
          <p:cNvSpPr txBox="1">
            <a:spLocks noGrp="1"/>
          </p:cNvSpPr>
          <p:nvPr>
            <p:ph type="body" idx="2"/>
          </p:nvPr>
        </p:nvSpPr>
        <p:spPr>
          <a:xfrm>
            <a:off x="3233637"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Độ chính xác</a:t>
            </a:r>
          </a:p>
          <a:p>
            <a:pPr marL="0" lvl="0" indent="0" algn="l" rtl="0">
              <a:spcBef>
                <a:spcPts val="1000"/>
              </a:spcBef>
              <a:spcAft>
                <a:spcPts val="100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Nội dung tin nhắn vẫn đảm bảo nguyên vẹn sau quá trình gửi.</a:t>
            </a:r>
            <a:endParaRPr lang="en-US" sz="12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45" name="Google Shape;445;p28"/>
          <p:cNvSpPr txBox="1">
            <a:spLocks noGrp="1"/>
          </p:cNvSpPr>
          <p:nvPr>
            <p:ph type="body" idx="3"/>
          </p:nvPr>
        </p:nvSpPr>
        <p:spPr>
          <a:xfrm>
            <a:off x="55406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Độ an toàn</a:t>
            </a:r>
            <a:endParaRPr b="1">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l" rtl="0">
              <a:spcBef>
                <a:spcPts val="1000"/>
              </a:spcBef>
              <a:spcAft>
                <a:spcPts val="100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Bên thứ 3 không thể giải mã được thông điệp, dù có bắt được gói tin.</a:t>
            </a:r>
            <a:endParaRPr sz="12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a:t>28</a:t>
            </a:fld>
            <a:endParaRPr/>
          </a:p>
        </p:txBody>
      </p:sp>
      <p:sp>
        <p:nvSpPr>
          <p:cNvPr id="447" name="Google Shape;447;p28"/>
          <p:cNvSpPr txBox="1">
            <a:spLocks noGrp="1"/>
          </p:cNvSpPr>
          <p:nvPr>
            <p:ph type="body" idx="1"/>
          </p:nvPr>
        </p:nvSpPr>
        <p:spPr>
          <a:xfrm>
            <a:off x="8704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Tính khả thi</a:t>
            </a:r>
            <a:endParaRPr b="1">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l" rtl="0">
              <a:spcBef>
                <a:spcPts val="1000"/>
              </a:spcBef>
              <a:spcAft>
                <a:spcPts val="100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Được ứng dụng vô cùng phô biến hiện nay, và gần như là chuẩn mực để đáng giá 1 ứng dụng nhắn tin về độ an toàn bảo mật và tính riêng tư.</a:t>
            </a:r>
            <a:endParaRPr sz="120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48" name="Google Shape;448;p28"/>
          <p:cNvSpPr txBox="1">
            <a:spLocks noGrp="1"/>
          </p:cNvSpPr>
          <p:nvPr>
            <p:ph type="body" idx="2"/>
          </p:nvPr>
        </p:nvSpPr>
        <p:spPr>
          <a:xfrm>
            <a:off x="3233637"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Khả năng bị tấn công</a:t>
            </a:r>
          </a:p>
          <a:p>
            <a:pPr marL="0" lvl="0" indent="0" algn="l" rtl="0">
              <a:spcBef>
                <a:spcPts val="1000"/>
              </a:spcBef>
              <a:spcAft>
                <a:spcPts val="100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Tuy nhiên, việc sử dụng giao thức TCP/IP cũng bao hàm một số nguy cơ tấn công. Có thể dẫn đến lỗ hỏng bảo mật “Man-in-the-Middle”.</a:t>
            </a:r>
          </a:p>
        </p:txBody>
      </p:sp>
      <p:sp>
        <p:nvSpPr>
          <p:cNvPr id="449" name="Google Shape;449;p28"/>
          <p:cNvSpPr txBox="1">
            <a:spLocks noGrp="1"/>
          </p:cNvSpPr>
          <p:nvPr>
            <p:ph type="body" idx="3"/>
          </p:nvPr>
        </p:nvSpPr>
        <p:spPr>
          <a:xfrm>
            <a:off x="55406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a:latin typeface="Roboto Condensed" panose="02000000000000000000" pitchFamily="2" charset="0"/>
                <a:ea typeface="Roboto Condensed" panose="02000000000000000000" pitchFamily="2" charset="0"/>
                <a:cs typeface="Roboto Condensed" panose="02000000000000000000" pitchFamily="2" charset="0"/>
              </a:rPr>
              <a:t>Cách phòng ngừa</a:t>
            </a:r>
            <a:endParaRPr b="1">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l" rtl="0">
              <a:spcBef>
                <a:spcPts val="1000"/>
              </a:spcBef>
              <a:spcAft>
                <a:spcPts val="0"/>
              </a:spcAft>
              <a:buNone/>
            </a:pPr>
            <a:r>
              <a:rPr lang="vi-VN" sz="1200">
                <a:latin typeface="Roboto Condensed" panose="02000000000000000000" pitchFamily="2" charset="0"/>
                <a:ea typeface="Roboto Condensed" panose="02000000000000000000" pitchFamily="2" charset="0"/>
                <a:cs typeface="Roboto Condensed" panose="02000000000000000000" pitchFamily="2" charset="0"/>
              </a:rPr>
              <a:t>Để giải quyết vấn đề này, các phương pháp mã hóa và xác thực như SSL/TLS và VPN.</a:t>
            </a:r>
          </a:p>
        </p:txBody>
      </p:sp>
      <p:grpSp>
        <p:nvGrpSpPr>
          <p:cNvPr id="450" name="Google Shape;450;p28"/>
          <p:cNvGrpSpPr/>
          <p:nvPr/>
        </p:nvGrpSpPr>
        <p:grpSpPr>
          <a:xfrm>
            <a:off x="305070" y="605926"/>
            <a:ext cx="323793" cy="339493"/>
            <a:chOff x="5961125" y="1623900"/>
            <a:chExt cx="427450" cy="448175"/>
          </a:xfrm>
        </p:grpSpPr>
        <p:sp>
          <p:nvSpPr>
            <p:cNvPr id="451" name="Google Shape;451;p2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B70C7685-C2BF-D79C-9E28-E30CD9359181}"/>
              </a:ext>
            </a:extLst>
          </p:cNvPr>
          <p:cNvSpPr/>
          <p:nvPr/>
        </p:nvSpPr>
        <p:spPr>
          <a:xfrm>
            <a:off x="93010" y="179129"/>
            <a:ext cx="8957980" cy="4784546"/>
          </a:xfrm>
          <a:prstGeom prst="roundRect">
            <a:avLst>
              <a:gd name="adj" fmla="val 9455"/>
            </a:avLst>
          </a:prstGeom>
          <a:solidFill>
            <a:schemeClr val="bg1"/>
          </a:solidFill>
          <a:ln w="57150">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hidden="1">
            <a:extLst>
              <a:ext uri="{FF2B5EF4-FFF2-40B4-BE49-F238E27FC236}">
                <a16:creationId xmlns:a16="http://schemas.microsoft.com/office/drawing/2014/main" id="{E1FF26E5-32D7-6734-5881-8322858976AD}"/>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29</a:t>
            </a:fld>
            <a:endParaRPr lang="en"/>
          </a:p>
        </p:txBody>
      </p:sp>
      <p:sp>
        <p:nvSpPr>
          <p:cNvPr id="6" name="Google Shape;259;p17">
            <a:extLst>
              <a:ext uri="{FF2B5EF4-FFF2-40B4-BE49-F238E27FC236}">
                <a16:creationId xmlns:a16="http://schemas.microsoft.com/office/drawing/2014/main" id="{FCE8FF83-7B11-DF78-9AE5-83974ADFBFA4}"/>
              </a:ext>
            </a:extLst>
          </p:cNvPr>
          <p:cNvSpPr/>
          <p:nvPr/>
        </p:nvSpPr>
        <p:spPr>
          <a:xfrm rot="2697322">
            <a:off x="374664" y="541619"/>
            <a:ext cx="443568" cy="38057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17">
            <a:extLst>
              <a:ext uri="{FF2B5EF4-FFF2-40B4-BE49-F238E27FC236}">
                <a16:creationId xmlns:a16="http://schemas.microsoft.com/office/drawing/2014/main" id="{29B3CDE7-2BF6-4F9E-3A82-0E6ACBFC76B7}"/>
              </a:ext>
            </a:extLst>
          </p:cNvPr>
          <p:cNvSpPr/>
          <p:nvPr/>
        </p:nvSpPr>
        <p:spPr>
          <a:xfrm rot="2697322">
            <a:off x="7343615" y="3693055"/>
            <a:ext cx="321746" cy="31716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17">
            <a:extLst>
              <a:ext uri="{FF2B5EF4-FFF2-40B4-BE49-F238E27FC236}">
                <a16:creationId xmlns:a16="http://schemas.microsoft.com/office/drawing/2014/main" id="{16F10C1A-5B90-D43A-7D50-FDF9B75FBB62}"/>
              </a:ext>
            </a:extLst>
          </p:cNvPr>
          <p:cNvSpPr/>
          <p:nvPr/>
        </p:nvSpPr>
        <p:spPr>
          <a:xfrm>
            <a:off x="3604307" y="3308053"/>
            <a:ext cx="177648" cy="15249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p17">
            <a:extLst>
              <a:ext uri="{FF2B5EF4-FFF2-40B4-BE49-F238E27FC236}">
                <a16:creationId xmlns:a16="http://schemas.microsoft.com/office/drawing/2014/main" id="{A04F5258-A38B-345B-2812-263FAED97451}"/>
              </a:ext>
            </a:extLst>
          </p:cNvPr>
          <p:cNvSpPr txBox="1">
            <a:spLocks/>
          </p:cNvSpPr>
          <p:nvPr/>
        </p:nvSpPr>
        <p:spPr>
          <a:xfrm>
            <a:off x="3107085" y="2141250"/>
            <a:ext cx="6036915" cy="1073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4000" i="0" u="none" strike="noStrike" kern="0" cap="none" spc="0" normalizeH="0" baseline="0" noProof="0">
                <a:ln>
                  <a:noFill/>
                </a:ln>
                <a:solidFill>
                  <a:srgbClr val="3F5378"/>
                </a:solidFill>
                <a:effectLst/>
                <a:uLnTx/>
                <a:uFillTx/>
                <a:latin typeface="Roboto Condensed"/>
                <a:ea typeface="Roboto Condensed"/>
                <a:cs typeface="Roboto Condensed"/>
                <a:sym typeface="Roboto Condensed"/>
              </a:rPr>
              <a:t>Demo and Feedback</a:t>
            </a:r>
          </a:p>
        </p:txBody>
      </p:sp>
      <p:sp>
        <p:nvSpPr>
          <p:cNvPr id="16" name="Google Shape;248;p17">
            <a:extLst>
              <a:ext uri="{FF2B5EF4-FFF2-40B4-BE49-F238E27FC236}">
                <a16:creationId xmlns:a16="http://schemas.microsoft.com/office/drawing/2014/main" id="{E553D019-7698-BFB8-C101-FB1537474F5B}"/>
              </a:ext>
            </a:extLst>
          </p:cNvPr>
          <p:cNvSpPr txBox="1">
            <a:spLocks/>
          </p:cNvSpPr>
          <p:nvPr/>
        </p:nvSpPr>
        <p:spPr>
          <a:xfrm>
            <a:off x="3273077" y="1492306"/>
            <a:ext cx="4372605" cy="8868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4000" b="1" i="0" u="none" strike="noStrike" kern="0" cap="none" spc="0" normalizeH="0" baseline="0" noProof="0">
                <a:ln>
                  <a:noFill/>
                </a:ln>
                <a:solidFill>
                  <a:srgbClr val="FF9800"/>
                </a:solidFill>
                <a:effectLst/>
                <a:uLnTx/>
                <a:uFillTx/>
                <a:latin typeface="Roboto Condensed"/>
                <a:ea typeface="Roboto Condensed"/>
                <a:cs typeface="Roboto Condensed"/>
                <a:sym typeface="Roboto Condensed"/>
              </a:rPr>
              <a:t>Table of Content</a:t>
            </a:r>
          </a:p>
        </p:txBody>
      </p:sp>
      <p:sp>
        <p:nvSpPr>
          <p:cNvPr id="13" name="Google Shape;248;p17">
            <a:extLst>
              <a:ext uri="{FF2B5EF4-FFF2-40B4-BE49-F238E27FC236}">
                <a16:creationId xmlns:a16="http://schemas.microsoft.com/office/drawing/2014/main" id="{4676946D-898A-559A-BB9F-C6A76BBDF971}"/>
              </a:ext>
            </a:extLst>
          </p:cNvPr>
          <p:cNvSpPr txBox="1">
            <a:spLocks/>
          </p:cNvSpPr>
          <p:nvPr/>
        </p:nvSpPr>
        <p:spPr>
          <a:xfrm>
            <a:off x="4186119" y="3285847"/>
            <a:ext cx="2622769" cy="5435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1400" b="0" i="0" u="none" strike="noStrike" kern="0" cap="none" spc="0" normalizeH="0" baseline="0" noProof="0">
                <a:ln>
                  <a:noFill/>
                </a:ln>
                <a:solidFill>
                  <a:schemeClr val="tx1"/>
                </a:solidFill>
                <a:effectLst/>
                <a:uLnTx/>
                <a:uFillTx/>
                <a:latin typeface="Roboto Condensed"/>
                <a:ea typeface="Roboto Condensed"/>
                <a:cs typeface="Roboto Condensed"/>
                <a:sym typeface="Roboto Condensed"/>
              </a:rPr>
              <a:t>Jumping to the conclusion!</a:t>
            </a:r>
          </a:p>
        </p:txBody>
      </p:sp>
      <p:grpSp>
        <p:nvGrpSpPr>
          <p:cNvPr id="7" name="Google Shape;1014;p46">
            <a:extLst>
              <a:ext uri="{FF2B5EF4-FFF2-40B4-BE49-F238E27FC236}">
                <a16:creationId xmlns:a16="http://schemas.microsoft.com/office/drawing/2014/main" id="{AB358036-1899-0EBF-C2AD-F5AFC2CBCA3C}"/>
              </a:ext>
            </a:extLst>
          </p:cNvPr>
          <p:cNvGrpSpPr/>
          <p:nvPr/>
        </p:nvGrpSpPr>
        <p:grpSpPr>
          <a:xfrm>
            <a:off x="492292" y="1135194"/>
            <a:ext cx="3192330" cy="2680664"/>
            <a:chOff x="2583100" y="2973775"/>
            <a:chExt cx="461550" cy="437200"/>
          </a:xfrm>
        </p:grpSpPr>
        <p:sp>
          <p:nvSpPr>
            <p:cNvPr id="9" name="Google Shape;1015;p46">
              <a:extLst>
                <a:ext uri="{FF2B5EF4-FFF2-40B4-BE49-F238E27FC236}">
                  <a16:creationId xmlns:a16="http://schemas.microsoft.com/office/drawing/2014/main" id="{19ABCF4D-9E17-302C-FD36-ED14C2D7A5EF}"/>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016;p46">
              <a:extLst>
                <a:ext uri="{FF2B5EF4-FFF2-40B4-BE49-F238E27FC236}">
                  <a16:creationId xmlns:a16="http://schemas.microsoft.com/office/drawing/2014/main" id="{F64185C5-159F-8B3D-9583-5FF9760D05F7}"/>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2" name="Google Shape;1056;p46">
            <a:extLst>
              <a:ext uri="{FF2B5EF4-FFF2-40B4-BE49-F238E27FC236}">
                <a16:creationId xmlns:a16="http://schemas.microsoft.com/office/drawing/2014/main" id="{447BA2A5-C22A-F422-F7CA-D378015655FB}"/>
              </a:ext>
            </a:extLst>
          </p:cNvPr>
          <p:cNvGrpSpPr/>
          <p:nvPr/>
        </p:nvGrpSpPr>
        <p:grpSpPr>
          <a:xfrm>
            <a:off x="1009112" y="1791111"/>
            <a:ext cx="1840025" cy="886887"/>
            <a:chOff x="3932350" y="3714775"/>
            <a:chExt cx="439650" cy="319075"/>
          </a:xfrm>
        </p:grpSpPr>
        <p:sp>
          <p:nvSpPr>
            <p:cNvPr id="53" name="Google Shape;1057;p46">
              <a:extLst>
                <a:ext uri="{FF2B5EF4-FFF2-40B4-BE49-F238E27FC236}">
                  <a16:creationId xmlns:a16="http://schemas.microsoft.com/office/drawing/2014/main" id="{C12BC493-F54B-55BE-6C43-AA2106A51477}"/>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58;p46">
              <a:extLst>
                <a:ext uri="{FF2B5EF4-FFF2-40B4-BE49-F238E27FC236}">
                  <a16:creationId xmlns:a16="http://schemas.microsoft.com/office/drawing/2014/main" id="{21C0BA77-11FE-7F8E-A75D-5FF86F6A84D5}"/>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59;p46">
              <a:extLst>
                <a:ext uri="{FF2B5EF4-FFF2-40B4-BE49-F238E27FC236}">
                  <a16:creationId xmlns:a16="http://schemas.microsoft.com/office/drawing/2014/main" id="{7FC167D1-E86A-38A4-0EB6-EB00E52D907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60;p46">
              <a:extLst>
                <a:ext uri="{FF2B5EF4-FFF2-40B4-BE49-F238E27FC236}">
                  <a16:creationId xmlns:a16="http://schemas.microsoft.com/office/drawing/2014/main" id="{3FF48821-3542-7FB5-5BCA-D310A94F2660}"/>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61;p46">
              <a:extLst>
                <a:ext uri="{FF2B5EF4-FFF2-40B4-BE49-F238E27FC236}">
                  <a16:creationId xmlns:a16="http://schemas.microsoft.com/office/drawing/2014/main" id="{9F40BF50-F341-606A-B1E4-F0751B490040}"/>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id="{A5B5C16D-74DF-30A8-FC6F-4878AB2ED825}"/>
              </a:ext>
            </a:extLst>
          </p:cNvPr>
          <p:cNvSpPr txBox="1"/>
          <p:nvPr/>
        </p:nvSpPr>
        <p:spPr>
          <a:xfrm>
            <a:off x="5700712" y="3057255"/>
            <a:ext cx="411692" cy="400110"/>
          </a:xfrm>
          <a:prstGeom prst="rect">
            <a:avLst/>
          </a:prstGeom>
          <a:noFill/>
        </p:spPr>
        <p:txBody>
          <a:bodyPr wrap="square">
            <a:spAutoFit/>
          </a:bodyPr>
          <a:lstStyle/>
          <a:p>
            <a:r>
              <a:rPr lang="en-US" sz="2000" b="0" i="0">
                <a:solidFill>
                  <a:srgbClr val="333333"/>
                </a:solidFill>
                <a:effectLst/>
                <a:latin typeface="Segoe UI Emoji" panose="020B0502040204020203" pitchFamily="34" charset="0"/>
              </a:rPr>
              <a:t>😀</a:t>
            </a:r>
            <a:endParaRPr lang="en-US" sz="2000"/>
          </a:p>
        </p:txBody>
      </p:sp>
      <p:sp>
        <p:nvSpPr>
          <p:cNvPr id="76" name="TextBox 75">
            <a:extLst>
              <a:ext uri="{FF2B5EF4-FFF2-40B4-BE49-F238E27FC236}">
                <a16:creationId xmlns:a16="http://schemas.microsoft.com/office/drawing/2014/main" id="{EBC3CEB7-AC42-C9E0-2431-25E950200FFE}"/>
              </a:ext>
            </a:extLst>
          </p:cNvPr>
          <p:cNvSpPr txBox="1"/>
          <p:nvPr/>
        </p:nvSpPr>
        <p:spPr>
          <a:xfrm>
            <a:off x="6272308" y="3057255"/>
            <a:ext cx="387890" cy="400110"/>
          </a:xfrm>
          <a:prstGeom prst="rect">
            <a:avLst/>
          </a:prstGeom>
          <a:noFill/>
        </p:spPr>
        <p:txBody>
          <a:bodyPr wrap="square">
            <a:spAutoFit/>
          </a:bodyPr>
          <a:lstStyle/>
          <a:p>
            <a:r>
              <a:rPr lang="en-US" sz="2000" b="0" i="0">
                <a:solidFill>
                  <a:srgbClr val="333333"/>
                </a:solidFill>
                <a:effectLst/>
                <a:latin typeface="Segoe UI Emoji" panose="020B0502040204020203" pitchFamily="34" charset="0"/>
              </a:rPr>
              <a:t>😟</a:t>
            </a:r>
            <a:endParaRPr lang="en-US" sz="2000"/>
          </a:p>
        </p:txBody>
      </p:sp>
      <p:sp>
        <p:nvSpPr>
          <p:cNvPr id="78" name="TextBox 77">
            <a:extLst>
              <a:ext uri="{FF2B5EF4-FFF2-40B4-BE49-F238E27FC236}">
                <a16:creationId xmlns:a16="http://schemas.microsoft.com/office/drawing/2014/main" id="{A851F979-C085-450D-A51A-0873A8F28681}"/>
              </a:ext>
            </a:extLst>
          </p:cNvPr>
          <p:cNvSpPr txBox="1"/>
          <p:nvPr/>
        </p:nvSpPr>
        <p:spPr>
          <a:xfrm>
            <a:off x="6808888" y="3040442"/>
            <a:ext cx="656331" cy="400110"/>
          </a:xfrm>
          <a:prstGeom prst="rect">
            <a:avLst/>
          </a:prstGeom>
          <a:noFill/>
        </p:spPr>
        <p:txBody>
          <a:bodyPr wrap="square">
            <a:spAutoFit/>
          </a:bodyPr>
          <a:lstStyle/>
          <a:p>
            <a:r>
              <a:rPr lang="en-US" sz="2000" b="0" i="0">
                <a:solidFill>
                  <a:srgbClr val="333333"/>
                </a:solidFill>
                <a:effectLst/>
                <a:latin typeface="Segoe UI Emoji" panose="020B0502040204020203" pitchFamily="34" charset="0"/>
              </a:rPr>
              <a:t>😔</a:t>
            </a:r>
            <a:endParaRPr lang="en-US" sz="1600"/>
          </a:p>
        </p:txBody>
      </p:sp>
    </p:spTree>
    <p:extLst>
      <p:ext uri="{BB962C8B-B14F-4D97-AF65-F5344CB8AC3E}">
        <p14:creationId xmlns:p14="http://schemas.microsoft.com/office/powerpoint/2010/main" val="63189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smtClean="0"/>
              <a:t>3</a:t>
            </a:fld>
            <a:endParaRPr/>
          </a:p>
        </p:txBody>
      </p:sp>
      <p:pic>
        <p:nvPicPr>
          <p:cNvPr id="745" name="Google Shape;745;p43"/>
          <p:cNvPicPr preferRelativeResize="0"/>
          <p:nvPr/>
        </p:nvPicPr>
        <p:blipFill>
          <a:blip r:embed="rId3"/>
          <a:srcRect l="7212" r="7212"/>
          <a:stretch/>
        </p:blipFill>
        <p:spPr>
          <a:xfrm>
            <a:off x="855300" y="1759975"/>
            <a:ext cx="1489200" cy="1489200"/>
          </a:xfrm>
          <a:prstGeom prst="ellipse">
            <a:avLst/>
          </a:prstGeom>
          <a:noFill/>
          <a:ln>
            <a:noFill/>
          </a:ln>
        </p:spPr>
      </p:pic>
      <p:sp>
        <p:nvSpPr>
          <p:cNvPr id="746" name="Google Shape;746;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Hoàng Hữu Minh An</a:t>
            </a:r>
            <a:br>
              <a:rPr lang="en">
                <a:latin typeface="Roboto Condensed"/>
                <a:ea typeface="Roboto Condensed"/>
                <a:cs typeface="Roboto Condensed"/>
                <a:sym typeface="Roboto Condensed"/>
              </a:rPr>
            </a:br>
            <a:r>
              <a:rPr lang="en">
                <a:latin typeface="Roboto Condensed"/>
                <a:ea typeface="Roboto Condensed"/>
                <a:cs typeface="Roboto Condensed"/>
                <a:sym typeface="Roboto Condensed"/>
              </a:rPr>
              <a:t>20127102</a:t>
            </a:r>
            <a:endParaRPr>
              <a:latin typeface="Roboto Condensed"/>
              <a:ea typeface="Roboto Condensed"/>
              <a:cs typeface="Roboto Condensed"/>
              <a:sym typeface="Roboto Condensed"/>
            </a:endParaRPr>
          </a:p>
        </p:txBody>
      </p:sp>
      <p:pic>
        <p:nvPicPr>
          <p:cNvPr id="747" name="Google Shape;747;p43"/>
          <p:cNvPicPr preferRelativeResize="0"/>
          <p:nvPr/>
        </p:nvPicPr>
        <p:blipFill>
          <a:blip r:embed="rId4"/>
          <a:srcRect l="7212" r="7212"/>
          <a:stretch/>
        </p:blipFill>
        <p:spPr>
          <a:xfrm>
            <a:off x="2835025" y="1759975"/>
            <a:ext cx="1489200" cy="1489200"/>
          </a:xfrm>
          <a:prstGeom prst="ellipse">
            <a:avLst/>
          </a:prstGeom>
          <a:noFill/>
          <a:ln>
            <a:noFill/>
          </a:ln>
        </p:spPr>
      </p:pic>
      <p:sp>
        <p:nvSpPr>
          <p:cNvPr id="748" name="Google Shape;748;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latin typeface="Roboto Condensed"/>
                <a:ea typeface="Roboto Condensed"/>
                <a:cs typeface="Roboto Condensed"/>
                <a:sym typeface="Roboto Condensed"/>
              </a:rPr>
              <a:t>Trần Anh Huy</a:t>
            </a:r>
            <a:br>
              <a:rPr lang="en" sz="1200">
                <a:latin typeface="Roboto Condensed"/>
                <a:ea typeface="Roboto Condensed"/>
                <a:cs typeface="Roboto Condensed"/>
                <a:sym typeface="Roboto Condensed"/>
              </a:rPr>
            </a:br>
            <a:r>
              <a:rPr lang="en" sz="1200">
                <a:latin typeface="Roboto Condensed"/>
                <a:ea typeface="Roboto Condensed"/>
                <a:cs typeface="Roboto Condensed"/>
                <a:sym typeface="Roboto Condensed"/>
              </a:rPr>
              <a:t>20127192</a:t>
            </a:r>
            <a:endParaRPr sz="1200">
              <a:latin typeface="Roboto Condensed"/>
              <a:ea typeface="Roboto Condensed"/>
              <a:cs typeface="Roboto Condensed"/>
              <a:sym typeface="Roboto Condensed"/>
            </a:endParaRPr>
          </a:p>
        </p:txBody>
      </p:sp>
      <p:pic>
        <p:nvPicPr>
          <p:cNvPr id="749" name="Google Shape;749;p43"/>
          <p:cNvPicPr preferRelativeResize="0"/>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rcRect l="7212" r="7212"/>
          <a:stretch/>
        </p:blipFill>
        <p:spPr>
          <a:xfrm>
            <a:off x="4814750" y="1759975"/>
            <a:ext cx="1489200" cy="1489200"/>
          </a:xfrm>
          <a:prstGeom prst="ellipse">
            <a:avLst/>
          </a:prstGeom>
          <a:noFill/>
          <a:ln>
            <a:noFill/>
          </a:ln>
        </p:spPr>
      </p:pic>
      <p:sp>
        <p:nvSpPr>
          <p:cNvPr id="750" name="Google Shape;750;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1200" b="1">
                <a:latin typeface="Roboto Condensed"/>
                <a:ea typeface="Roboto Condensed"/>
                <a:cs typeface="Roboto Condensed"/>
                <a:sym typeface="Roboto Condensed"/>
              </a:rPr>
              <a:t>Trương Gia</a:t>
            </a:r>
            <a:r>
              <a:rPr lang="en" sz="1200" b="1">
                <a:latin typeface="Roboto Condensed"/>
                <a:ea typeface="Roboto Condensed"/>
                <a:cs typeface="Roboto Condensed"/>
                <a:sym typeface="Roboto Condensed"/>
              </a:rPr>
              <a:t>Thịnh</a:t>
            </a:r>
            <a:br>
              <a:rPr lang="en" sz="1200">
                <a:latin typeface="Roboto Condensed"/>
                <a:ea typeface="Roboto Condensed"/>
                <a:cs typeface="Roboto Condensed"/>
                <a:sym typeface="Roboto Condensed"/>
              </a:rPr>
            </a:br>
            <a:r>
              <a:rPr lang="en" sz="1200">
                <a:latin typeface="Roboto Condensed"/>
                <a:ea typeface="Roboto Condensed"/>
                <a:cs typeface="Roboto Condensed"/>
                <a:sym typeface="Roboto Condensed"/>
              </a:rPr>
              <a:t>20127338</a:t>
            </a:r>
            <a:endParaRPr sz="1200">
              <a:latin typeface="Roboto Condensed"/>
              <a:ea typeface="Roboto Condensed"/>
              <a:cs typeface="Roboto Condensed"/>
              <a:sym typeface="Roboto Condensed"/>
            </a:endParaRPr>
          </a:p>
        </p:txBody>
      </p:sp>
      <p:pic>
        <p:nvPicPr>
          <p:cNvPr id="751" name="Google Shape;751;p43"/>
          <p:cNvPicPr preferRelativeResize="0"/>
          <p:nvPr/>
        </p:nvPicPr>
        <p:blipFill>
          <a:blip r:embed="rId7"/>
          <a:srcRect t="104" b="104"/>
          <a:stretch/>
        </p:blipFill>
        <p:spPr>
          <a:xfrm>
            <a:off x="6794475" y="1745107"/>
            <a:ext cx="1489200" cy="1489200"/>
          </a:xfrm>
          <a:prstGeom prst="ellipse">
            <a:avLst/>
          </a:prstGeom>
          <a:noFill/>
          <a:ln>
            <a:noFill/>
          </a:ln>
        </p:spPr>
      </p:pic>
      <p:sp>
        <p:nvSpPr>
          <p:cNvPr id="752" name="Google Shape;752;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latin typeface="Roboto Condensed"/>
                <a:ea typeface="Roboto Condensed"/>
                <a:cs typeface="Roboto Condensed"/>
                <a:sym typeface="Roboto Condensed"/>
              </a:rPr>
              <a:t>Nguyễn Nhật Quân</a:t>
            </a:r>
            <a:br>
              <a:rPr lang="en" sz="1200">
                <a:latin typeface="Roboto Condensed"/>
                <a:ea typeface="Roboto Condensed"/>
                <a:cs typeface="Roboto Condensed"/>
                <a:sym typeface="Roboto Condensed"/>
              </a:rPr>
            </a:br>
            <a:r>
              <a:rPr lang="en" sz="1200">
                <a:latin typeface="Roboto Condensed"/>
                <a:ea typeface="Roboto Condensed"/>
                <a:cs typeface="Roboto Condensed"/>
                <a:sym typeface="Roboto Condensed"/>
              </a:rPr>
              <a:t>20127066</a:t>
            </a:r>
            <a:endParaRPr sz="1200">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F57A03B1-D822-20B5-3D90-971DBE6F3E29}"/>
              </a:ext>
            </a:extLst>
          </p:cNvPr>
          <p:cNvSpPr/>
          <p:nvPr/>
        </p:nvSpPr>
        <p:spPr>
          <a:xfrm>
            <a:off x="6479381" y="4029075"/>
            <a:ext cx="2664619" cy="1114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181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a:t>30</a:t>
            </a:fld>
            <a:endParaRPr/>
          </a:p>
        </p:txBody>
      </p:sp>
      <p:sp>
        <p:nvSpPr>
          <p:cNvPr id="524" name="Google Shape;524;p33"/>
          <p:cNvSpPr txBox="1">
            <a:spLocks noGrp="1"/>
          </p:cNvSpPr>
          <p:nvPr>
            <p:ph type="ctrTitle" idx="4294967295"/>
          </p:nvPr>
        </p:nvSpPr>
        <p:spPr>
          <a:xfrm>
            <a:off x="449512" y="2157894"/>
            <a:ext cx="8597514" cy="12289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 FOR LISTENING!</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Roboto Condensed" panose="02000000000000000000" pitchFamily="2" charset="0"/>
                <a:ea typeface="Roboto Condensed" panose="02000000000000000000" pitchFamily="2" charset="0"/>
                <a:cs typeface="Roboto Condensed" panose="02000000000000000000" pitchFamily="2" charset="0"/>
              </a:rPr>
              <a:t>Any questions?</a:t>
            </a:r>
            <a:endParaRPr sz="2000" b="1">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ctr" rtl="0">
              <a:spcBef>
                <a:spcPts val="0"/>
              </a:spcBef>
              <a:spcAft>
                <a:spcPts val="0"/>
              </a:spcAft>
              <a:buClr>
                <a:schemeClr val="dk1"/>
              </a:buClr>
              <a:buSzPts val="1100"/>
              <a:buFont typeface="Arial"/>
              <a:buNone/>
            </a:pPr>
            <a:r>
              <a:rPr lang="en" sz="2000">
                <a:latin typeface="Roboto Condensed" panose="02000000000000000000" pitchFamily="2" charset="0"/>
                <a:ea typeface="Roboto Condensed" panose="02000000000000000000" pitchFamily="2" charset="0"/>
                <a:cs typeface="Roboto Condensed" panose="02000000000000000000" pitchFamily="2" charset="0"/>
              </a:rPr>
              <a:t>You can find me at</a:t>
            </a:r>
            <a:r>
              <a:rPr lang="vi-VN" sz="2000">
                <a:latin typeface="Roboto Condensed" panose="02000000000000000000" pitchFamily="2" charset="0"/>
                <a:ea typeface="Roboto Condensed" panose="02000000000000000000" pitchFamily="2" charset="0"/>
                <a:cs typeface="Roboto Condensed" panose="02000000000000000000" pitchFamily="2" charset="0"/>
              </a:rPr>
              <a:t> </a:t>
            </a:r>
            <a:endParaRPr sz="2000">
              <a:latin typeface="Roboto Condensed" panose="02000000000000000000" pitchFamily="2" charset="0"/>
              <a:ea typeface="Roboto Condensed" panose="02000000000000000000" pitchFamily="2" charset="0"/>
              <a:cs typeface="Roboto Condensed" panose="02000000000000000000" pitchFamily="2" charset="0"/>
            </a:endParaRPr>
          </a:p>
          <a:p>
            <a:pPr marL="0" lvl="0" indent="0" algn="ctr" rtl="0">
              <a:spcBef>
                <a:spcPts val="0"/>
              </a:spcBef>
              <a:spcAft>
                <a:spcPts val="0"/>
              </a:spcAft>
              <a:buClr>
                <a:schemeClr val="dk1"/>
              </a:buClr>
              <a:buSzPts val="1100"/>
              <a:buFont typeface="Arial"/>
              <a:buNone/>
            </a:pPr>
            <a:r>
              <a:rPr lang="vi-VN" sz="2000" b="1">
                <a:latin typeface="Roboto Condensed" panose="02000000000000000000" pitchFamily="2" charset="0"/>
                <a:ea typeface="Roboto Condensed" panose="02000000000000000000" pitchFamily="2" charset="0"/>
                <a:cs typeface="Roboto Condensed" panose="02000000000000000000" pitchFamily="2" charset="0"/>
              </a:rPr>
              <a:t>20127102@student.hcmus.edu.vn</a:t>
            </a:r>
            <a:endParaRPr sz="2000" b="1">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50" name="Google Shape;250;p17"/>
          <p:cNvGrpSpPr/>
          <p:nvPr/>
        </p:nvGrpSpPr>
        <p:grpSpPr>
          <a:xfrm>
            <a:off x="6682481" y="378837"/>
            <a:ext cx="1588639" cy="1588655"/>
            <a:chOff x="6643075" y="3664250"/>
            <a:chExt cx="407950" cy="407975"/>
          </a:xfrm>
        </p:grpSpPr>
        <p:sp>
          <p:nvSpPr>
            <p:cNvPr id="251" name="Google Shape;251;p1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7"/>
          <p:cNvSpPr/>
          <p:nvPr/>
        </p:nvSpPr>
        <p:spPr>
          <a:xfrm>
            <a:off x="6302724" y="745608"/>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rot="2697322">
            <a:off x="7939080" y="1959478"/>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8237292" y="175400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rot="1280149">
            <a:off x="6130690" y="146079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Group06-</a:t>
            </a:r>
            <a:fld id="{00000000-1234-1234-1234-123412341234}" type="slidenum">
              <a:rPr lang="en" smtClean="0"/>
              <a:t>4</a:t>
            </a:fld>
            <a:endParaRPr/>
          </a:p>
        </p:txBody>
      </p:sp>
      <p:sp>
        <p:nvSpPr>
          <p:cNvPr id="2" name="Rectangle 1">
            <a:extLst>
              <a:ext uri="{FF2B5EF4-FFF2-40B4-BE49-F238E27FC236}">
                <a16:creationId xmlns:a16="http://schemas.microsoft.com/office/drawing/2014/main" id="{16BCADBD-7929-B786-15AA-94532122885F}"/>
              </a:ext>
            </a:extLst>
          </p:cNvPr>
          <p:cNvSpPr/>
          <p:nvPr/>
        </p:nvSpPr>
        <p:spPr>
          <a:xfrm>
            <a:off x="0" y="-16785"/>
            <a:ext cx="3442010" cy="898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4797570-3396-9ADA-DFDB-A6971B5FEC88}"/>
              </a:ext>
            </a:extLst>
          </p:cNvPr>
          <p:cNvSpPr/>
          <p:nvPr/>
        </p:nvSpPr>
        <p:spPr>
          <a:xfrm>
            <a:off x="63415" y="73756"/>
            <a:ext cx="5452022" cy="4818305"/>
          </a:xfrm>
          <a:prstGeom prst="roundRect">
            <a:avLst>
              <a:gd name="adj" fmla="val 9724"/>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263248"/>
              </a:solidFill>
            </a:endParaRPr>
          </a:p>
        </p:txBody>
      </p:sp>
      <p:sp>
        <p:nvSpPr>
          <p:cNvPr id="248" name="Google Shape;248;p17"/>
          <p:cNvSpPr txBox="1">
            <a:spLocks noGrp="1"/>
          </p:cNvSpPr>
          <p:nvPr>
            <p:ph type="ctrTitle" idx="4294967295"/>
          </p:nvPr>
        </p:nvSpPr>
        <p:spPr>
          <a:xfrm>
            <a:off x="5318757" y="2852053"/>
            <a:ext cx="4044623" cy="11173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solidFill>
                  <a:schemeClr val="accent5"/>
                </a:solidFill>
              </a:rPr>
              <a:t>Table </a:t>
            </a:r>
            <a:r>
              <a:rPr lang="en-US" sz="4000">
                <a:solidFill>
                  <a:schemeClr val="accent5"/>
                </a:solidFill>
              </a:rPr>
              <a:t>o</a:t>
            </a:r>
            <a:r>
              <a:rPr lang="vi-VN" sz="4000">
                <a:solidFill>
                  <a:schemeClr val="accent5"/>
                </a:solidFill>
              </a:rPr>
              <a:t>f </a:t>
            </a:r>
            <a:r>
              <a:rPr lang="en-US" sz="4000">
                <a:solidFill>
                  <a:schemeClr val="accent5"/>
                </a:solidFill>
              </a:rPr>
              <a:t>C</a:t>
            </a:r>
            <a:r>
              <a:rPr lang="vi-VN" sz="4000">
                <a:solidFill>
                  <a:schemeClr val="accent5"/>
                </a:solidFill>
              </a:rPr>
              <a:t>ontent</a:t>
            </a:r>
            <a:r>
              <a:rPr lang="en-US" sz="4000">
                <a:solidFill>
                  <a:schemeClr val="accent5"/>
                </a:solidFill>
              </a:rPr>
              <a:t> Overall</a:t>
            </a:r>
            <a:endParaRPr sz="4000">
              <a:solidFill>
                <a:schemeClr val="accent5"/>
              </a:solidFill>
            </a:endParaRPr>
          </a:p>
        </p:txBody>
      </p:sp>
      <p:grpSp>
        <p:nvGrpSpPr>
          <p:cNvPr id="10" name="Google Shape;934;p46">
            <a:extLst>
              <a:ext uri="{FF2B5EF4-FFF2-40B4-BE49-F238E27FC236}">
                <a16:creationId xmlns:a16="http://schemas.microsoft.com/office/drawing/2014/main" id="{90B0DD84-E54D-0A4B-3F29-F9F2862F8753}"/>
              </a:ext>
            </a:extLst>
          </p:cNvPr>
          <p:cNvGrpSpPr/>
          <p:nvPr/>
        </p:nvGrpSpPr>
        <p:grpSpPr>
          <a:xfrm>
            <a:off x="422357" y="535664"/>
            <a:ext cx="428444" cy="448518"/>
            <a:chOff x="2594050" y="1631825"/>
            <a:chExt cx="439625" cy="439625"/>
          </a:xfrm>
        </p:grpSpPr>
        <p:sp>
          <p:nvSpPr>
            <p:cNvPr id="11" name="Google Shape;935;p46">
              <a:extLst>
                <a:ext uri="{FF2B5EF4-FFF2-40B4-BE49-F238E27FC236}">
                  <a16:creationId xmlns:a16="http://schemas.microsoft.com/office/drawing/2014/main" id="{87F0FC46-D6E9-A494-0A0D-8CA719158844}"/>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p46">
              <a:extLst>
                <a:ext uri="{FF2B5EF4-FFF2-40B4-BE49-F238E27FC236}">
                  <a16:creationId xmlns:a16="http://schemas.microsoft.com/office/drawing/2014/main" id="{8F95720B-2729-9CB9-E7BF-045967D1B7B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7;p46">
              <a:extLst>
                <a:ext uri="{FF2B5EF4-FFF2-40B4-BE49-F238E27FC236}">
                  <a16:creationId xmlns:a16="http://schemas.microsoft.com/office/drawing/2014/main" id="{821B5B97-3B06-7504-7DC5-F00C01D4D74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8;p46">
              <a:extLst>
                <a:ext uri="{FF2B5EF4-FFF2-40B4-BE49-F238E27FC236}">
                  <a16:creationId xmlns:a16="http://schemas.microsoft.com/office/drawing/2014/main" id="{8E076A0D-E5D0-C269-889A-C1B6C1CB2322}"/>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34;p46">
            <a:extLst>
              <a:ext uri="{FF2B5EF4-FFF2-40B4-BE49-F238E27FC236}">
                <a16:creationId xmlns:a16="http://schemas.microsoft.com/office/drawing/2014/main" id="{817AFDB9-315E-9FDA-FBA2-F63AE051C61C}"/>
              </a:ext>
            </a:extLst>
          </p:cNvPr>
          <p:cNvGrpSpPr/>
          <p:nvPr/>
        </p:nvGrpSpPr>
        <p:grpSpPr>
          <a:xfrm>
            <a:off x="422357" y="2007325"/>
            <a:ext cx="428444" cy="448518"/>
            <a:chOff x="2594050" y="1631825"/>
            <a:chExt cx="439625" cy="439625"/>
          </a:xfrm>
        </p:grpSpPr>
        <p:sp>
          <p:nvSpPr>
            <p:cNvPr id="16" name="Google Shape;935;p46">
              <a:extLst>
                <a:ext uri="{FF2B5EF4-FFF2-40B4-BE49-F238E27FC236}">
                  <a16:creationId xmlns:a16="http://schemas.microsoft.com/office/drawing/2014/main" id="{4D0B9D5C-5C72-F14A-5D35-A6D2E3AF1392}"/>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p46">
              <a:extLst>
                <a:ext uri="{FF2B5EF4-FFF2-40B4-BE49-F238E27FC236}">
                  <a16:creationId xmlns:a16="http://schemas.microsoft.com/office/drawing/2014/main" id="{F9E377CC-4569-7CAC-81A7-2F871208C26B}"/>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7;p46">
              <a:extLst>
                <a:ext uri="{FF2B5EF4-FFF2-40B4-BE49-F238E27FC236}">
                  <a16:creationId xmlns:a16="http://schemas.microsoft.com/office/drawing/2014/main" id="{3090A507-2460-A2D0-D623-05A972FB19F9}"/>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8;p46">
              <a:extLst>
                <a:ext uri="{FF2B5EF4-FFF2-40B4-BE49-F238E27FC236}">
                  <a16:creationId xmlns:a16="http://schemas.microsoft.com/office/drawing/2014/main" id="{753CF14A-8B1D-5777-19D1-84ED0296F2CA}"/>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48;p17">
            <a:extLst>
              <a:ext uri="{FF2B5EF4-FFF2-40B4-BE49-F238E27FC236}">
                <a16:creationId xmlns:a16="http://schemas.microsoft.com/office/drawing/2014/main" id="{CD90A7B1-62B5-CEB9-599D-D7798A1AC264}"/>
              </a:ext>
            </a:extLst>
          </p:cNvPr>
          <p:cNvSpPr txBox="1">
            <a:spLocks/>
          </p:cNvSpPr>
          <p:nvPr/>
        </p:nvSpPr>
        <p:spPr>
          <a:xfrm>
            <a:off x="813730" y="412612"/>
            <a:ext cx="5056811" cy="1186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End – 2 –  End Encryption</a:t>
            </a:r>
            <a:endParaRPr lang="vi-VN" sz="2800" b="0">
              <a:solidFill>
                <a:schemeClr val="tx1"/>
              </a:solidFill>
            </a:endParaRPr>
          </a:p>
        </p:txBody>
      </p:sp>
      <p:sp>
        <p:nvSpPr>
          <p:cNvPr id="44" name="Google Shape;261;p17">
            <a:extLst>
              <a:ext uri="{FF2B5EF4-FFF2-40B4-BE49-F238E27FC236}">
                <a16:creationId xmlns:a16="http://schemas.microsoft.com/office/drawing/2014/main" id="{BA3941D0-9755-9EDD-9DF3-24ECB3B399FE}"/>
              </a:ext>
            </a:extLst>
          </p:cNvPr>
          <p:cNvSpPr/>
          <p:nvPr/>
        </p:nvSpPr>
        <p:spPr>
          <a:xfrm rot="1280149">
            <a:off x="6153844" y="4224030"/>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934;p46">
            <a:extLst>
              <a:ext uri="{FF2B5EF4-FFF2-40B4-BE49-F238E27FC236}">
                <a16:creationId xmlns:a16="http://schemas.microsoft.com/office/drawing/2014/main" id="{AF38EC68-725C-748F-6074-C24B460718E3}"/>
              </a:ext>
            </a:extLst>
          </p:cNvPr>
          <p:cNvGrpSpPr/>
          <p:nvPr/>
        </p:nvGrpSpPr>
        <p:grpSpPr>
          <a:xfrm>
            <a:off x="422357" y="3503646"/>
            <a:ext cx="428444" cy="448518"/>
            <a:chOff x="2594050" y="1631825"/>
            <a:chExt cx="439625" cy="439625"/>
          </a:xfrm>
        </p:grpSpPr>
        <p:sp>
          <p:nvSpPr>
            <p:cNvPr id="46" name="Google Shape;935;p46">
              <a:extLst>
                <a:ext uri="{FF2B5EF4-FFF2-40B4-BE49-F238E27FC236}">
                  <a16:creationId xmlns:a16="http://schemas.microsoft.com/office/drawing/2014/main" id="{6174432C-8A00-8FCD-195D-461388CFB5EC}"/>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6;p46">
              <a:extLst>
                <a:ext uri="{FF2B5EF4-FFF2-40B4-BE49-F238E27FC236}">
                  <a16:creationId xmlns:a16="http://schemas.microsoft.com/office/drawing/2014/main" id="{53C7AE84-23F9-15CB-6783-B1C137DA8DE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7;p46">
              <a:extLst>
                <a:ext uri="{FF2B5EF4-FFF2-40B4-BE49-F238E27FC236}">
                  <a16:creationId xmlns:a16="http://schemas.microsoft.com/office/drawing/2014/main" id="{FE79996C-A0AF-683E-CDF7-EDBF83CAAFB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8;p46">
              <a:extLst>
                <a:ext uri="{FF2B5EF4-FFF2-40B4-BE49-F238E27FC236}">
                  <a16:creationId xmlns:a16="http://schemas.microsoft.com/office/drawing/2014/main" id="{04EB5796-E504-06AC-F21D-41B77542F011}"/>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248;p17">
            <a:extLst>
              <a:ext uri="{FF2B5EF4-FFF2-40B4-BE49-F238E27FC236}">
                <a16:creationId xmlns:a16="http://schemas.microsoft.com/office/drawing/2014/main" id="{7A6C9E73-6698-E9C1-4289-E869C8D0ED2F}"/>
              </a:ext>
            </a:extLst>
          </p:cNvPr>
          <p:cNvSpPr txBox="1">
            <a:spLocks/>
          </p:cNvSpPr>
          <p:nvPr/>
        </p:nvSpPr>
        <p:spPr>
          <a:xfrm>
            <a:off x="808675" y="2050782"/>
            <a:ext cx="5056811" cy="1186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End – 2 –  End Encryption </a:t>
            </a:r>
            <a:br>
              <a:rPr lang="en-US" sz="2800" b="0">
                <a:solidFill>
                  <a:schemeClr val="tx1"/>
                </a:solidFill>
              </a:rPr>
            </a:br>
            <a:r>
              <a:rPr lang="en-US" sz="2800" b="0">
                <a:solidFill>
                  <a:schemeClr val="tx1"/>
                </a:solidFill>
              </a:rPr>
              <a:t>For Message</a:t>
            </a:r>
            <a:endParaRPr lang="vi-VN" sz="2800" b="0">
              <a:solidFill>
                <a:schemeClr val="tx1"/>
              </a:solidFill>
            </a:endParaRPr>
          </a:p>
        </p:txBody>
      </p:sp>
      <p:sp>
        <p:nvSpPr>
          <p:cNvPr id="52" name="Google Shape;248;p17">
            <a:extLst>
              <a:ext uri="{FF2B5EF4-FFF2-40B4-BE49-F238E27FC236}">
                <a16:creationId xmlns:a16="http://schemas.microsoft.com/office/drawing/2014/main" id="{47EE0721-264B-ED1E-C03E-97DA5DB161C5}"/>
              </a:ext>
            </a:extLst>
          </p:cNvPr>
          <p:cNvSpPr txBox="1">
            <a:spLocks/>
          </p:cNvSpPr>
          <p:nvPr/>
        </p:nvSpPr>
        <p:spPr>
          <a:xfrm>
            <a:off x="791449" y="3542216"/>
            <a:ext cx="5056811" cy="1186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Demo And FeedBack</a:t>
            </a:r>
            <a:endParaRPr lang="vi-VN" sz="2800" b="0">
              <a:solidFill>
                <a:schemeClr val="tx1"/>
              </a:solidFill>
            </a:endParaRPr>
          </a:p>
        </p:txBody>
      </p:sp>
      <p:sp>
        <p:nvSpPr>
          <p:cNvPr id="53" name="Rectangle 52">
            <a:extLst>
              <a:ext uri="{FF2B5EF4-FFF2-40B4-BE49-F238E27FC236}">
                <a16:creationId xmlns:a16="http://schemas.microsoft.com/office/drawing/2014/main" id="{EF405E98-AD00-8577-C731-1E0BCB48A522}"/>
              </a:ext>
            </a:extLst>
          </p:cNvPr>
          <p:cNvSpPr/>
          <p:nvPr/>
        </p:nvSpPr>
        <p:spPr>
          <a:xfrm>
            <a:off x="6900863" y="4201506"/>
            <a:ext cx="2243137" cy="941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oogle Shape;253;p17"/>
          <p:cNvGrpSpPr/>
          <p:nvPr/>
        </p:nvGrpSpPr>
        <p:grpSpPr>
          <a:xfrm rot="-587363">
            <a:off x="8061535" y="3850102"/>
            <a:ext cx="653127" cy="653134"/>
            <a:chOff x="576250" y="4319400"/>
            <a:chExt cx="442075" cy="442050"/>
          </a:xfrm>
        </p:grpSpPr>
        <p:sp>
          <p:nvSpPr>
            <p:cNvPr id="254" name="Google Shape;254;p1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D28BB4-6108-4786-BD2C-41FFA825B1E2}"/>
              </a:ext>
            </a:extLst>
          </p:cNvPr>
          <p:cNvSpPr>
            <a:spLocks noGrp="1"/>
          </p:cNvSpPr>
          <p:nvPr>
            <p:ph type="ctrTitle"/>
          </p:nvPr>
        </p:nvSpPr>
        <p:spPr>
          <a:xfrm>
            <a:off x="685800" y="1090750"/>
            <a:ext cx="5915722" cy="2961900"/>
          </a:xfrm>
        </p:spPr>
        <p:txBody>
          <a:bodyPr/>
          <a:lstStyle/>
          <a:p>
            <a:r>
              <a:rPr lang="vi-VN"/>
              <a:t>End-2-End Encryption</a:t>
            </a:r>
            <a:endParaRPr lang="en-US"/>
          </a:p>
        </p:txBody>
      </p:sp>
      <p:sp>
        <p:nvSpPr>
          <p:cNvPr id="2" name="Slide Number Placeholder 1">
            <a:extLst>
              <a:ext uri="{FF2B5EF4-FFF2-40B4-BE49-F238E27FC236}">
                <a16:creationId xmlns:a16="http://schemas.microsoft.com/office/drawing/2014/main" id="{67806E06-62E3-4590-68E2-6CB2E17705ED}"/>
              </a:ext>
            </a:extLst>
          </p:cNvPr>
          <p:cNvSpPr>
            <a:spLocks noGrp="1"/>
          </p:cNvSpPr>
          <p:nvPr>
            <p:ph type="sldNum" idx="4294967295"/>
          </p:nvPr>
        </p:nvSpPr>
        <p:spPr>
          <a:xfrm>
            <a:off x="7656513" y="4637088"/>
            <a:ext cx="1487487" cy="314325"/>
          </a:xfrm>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Slide Number Placeholder 1">
            <a:extLst>
              <a:ext uri="{FF2B5EF4-FFF2-40B4-BE49-F238E27FC236}">
                <a16:creationId xmlns:a16="http://schemas.microsoft.com/office/drawing/2014/main" id="{00B7162A-68E8-A214-8B1B-D1A8E9AC0663}"/>
              </a:ext>
            </a:extLst>
          </p:cNvPr>
          <p:cNvSpPr txBox="1">
            <a:spLocks/>
          </p:cNvSpPr>
          <p:nvPr/>
        </p:nvSpPr>
        <p:spPr>
          <a:xfrm>
            <a:off x="7501054" y="4249924"/>
            <a:ext cx="1650380" cy="31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1800" b="1">
                <a:solidFill>
                  <a:schemeClr val="bg1"/>
                </a:solidFill>
              </a:rPr>
              <a:t>GROUP 06-5</a:t>
            </a:r>
            <a:endParaRPr lang="en" sz="1800" b="1">
              <a:solidFill>
                <a:schemeClr val="bg1"/>
              </a:solidFill>
            </a:endParaRPr>
          </a:p>
        </p:txBody>
      </p:sp>
    </p:spTree>
    <p:extLst>
      <p:ext uri="{BB962C8B-B14F-4D97-AF65-F5344CB8AC3E}">
        <p14:creationId xmlns:p14="http://schemas.microsoft.com/office/powerpoint/2010/main" val="399223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D91486E4-925D-DDE9-2476-E7F1CFFC2BEA}"/>
              </a:ext>
            </a:extLst>
          </p:cNvPr>
          <p:cNvSpPr/>
          <p:nvPr/>
        </p:nvSpPr>
        <p:spPr>
          <a:xfrm>
            <a:off x="4572000" y="66908"/>
            <a:ext cx="4470861" cy="4862306"/>
          </a:xfrm>
          <a:prstGeom prst="roundRect">
            <a:avLst>
              <a:gd name="adj" fmla="val 9455"/>
            </a:avLst>
          </a:prstGeom>
          <a:solidFill>
            <a:schemeClr val="bg1"/>
          </a:solidFill>
          <a:ln w="57150">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hidden="1">
            <a:extLst>
              <a:ext uri="{FF2B5EF4-FFF2-40B4-BE49-F238E27FC236}">
                <a16:creationId xmlns:a16="http://schemas.microsoft.com/office/drawing/2014/main" id="{E1FF26E5-32D7-6734-5881-8322858976AD}"/>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6</a:t>
            </a:fld>
            <a:endParaRPr lang="en"/>
          </a:p>
        </p:txBody>
      </p:sp>
      <p:sp>
        <p:nvSpPr>
          <p:cNvPr id="6" name="Google Shape;259;p17">
            <a:extLst>
              <a:ext uri="{FF2B5EF4-FFF2-40B4-BE49-F238E27FC236}">
                <a16:creationId xmlns:a16="http://schemas.microsoft.com/office/drawing/2014/main" id="{FCE8FF83-7B11-DF78-9AE5-83974ADFBFA4}"/>
              </a:ext>
            </a:extLst>
          </p:cNvPr>
          <p:cNvSpPr/>
          <p:nvPr/>
        </p:nvSpPr>
        <p:spPr>
          <a:xfrm rot="2697322">
            <a:off x="298526" y="1703512"/>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17">
            <a:extLst>
              <a:ext uri="{FF2B5EF4-FFF2-40B4-BE49-F238E27FC236}">
                <a16:creationId xmlns:a16="http://schemas.microsoft.com/office/drawing/2014/main" id="{29B3CDE7-2BF6-4F9E-3A82-0E6ACBFC76B7}"/>
              </a:ext>
            </a:extLst>
          </p:cNvPr>
          <p:cNvSpPr/>
          <p:nvPr/>
        </p:nvSpPr>
        <p:spPr>
          <a:xfrm rot="2697322">
            <a:off x="3527083" y="3746098"/>
            <a:ext cx="273432" cy="29996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17">
            <a:extLst>
              <a:ext uri="{FF2B5EF4-FFF2-40B4-BE49-F238E27FC236}">
                <a16:creationId xmlns:a16="http://schemas.microsoft.com/office/drawing/2014/main" id="{16F10C1A-5B90-D43A-7D50-FDF9B75FBB62}"/>
              </a:ext>
            </a:extLst>
          </p:cNvPr>
          <p:cNvSpPr/>
          <p:nvPr/>
        </p:nvSpPr>
        <p:spPr>
          <a:xfrm>
            <a:off x="1189719" y="3180591"/>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p17">
            <a:extLst>
              <a:ext uri="{FF2B5EF4-FFF2-40B4-BE49-F238E27FC236}">
                <a16:creationId xmlns:a16="http://schemas.microsoft.com/office/drawing/2014/main" id="{A04F5258-A38B-345B-2812-263FAED97451}"/>
              </a:ext>
            </a:extLst>
          </p:cNvPr>
          <p:cNvSpPr txBox="1">
            <a:spLocks/>
          </p:cNvSpPr>
          <p:nvPr/>
        </p:nvSpPr>
        <p:spPr>
          <a:xfrm>
            <a:off x="872872" y="1741937"/>
            <a:ext cx="3193533" cy="14699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en-US" sz="4000" i="0" u="none" strike="noStrike" kern="0" cap="none" spc="0" normalizeH="0" baseline="0" noProof="0">
                <a:ln>
                  <a:noFill/>
                </a:ln>
                <a:solidFill>
                  <a:srgbClr val="3F5378"/>
                </a:solidFill>
                <a:effectLst/>
                <a:uLnTx/>
                <a:uFillTx/>
                <a:latin typeface="Roboto Condensed"/>
                <a:ea typeface="Roboto Condensed"/>
                <a:cs typeface="Roboto Condensed"/>
                <a:sym typeface="Roboto Condensed"/>
              </a:rPr>
              <a:t>End – 2 –  End Encryption </a:t>
            </a:r>
            <a:endParaRPr kumimoji="0" lang="vi-VN" sz="4000" i="0" u="none" strike="noStrike" kern="0" cap="none" spc="0" normalizeH="0" baseline="0" noProof="0">
              <a:ln>
                <a:noFill/>
              </a:ln>
              <a:solidFill>
                <a:srgbClr val="3F5378"/>
              </a:solidFill>
              <a:effectLst/>
              <a:uLnTx/>
              <a:uFillTx/>
              <a:latin typeface="Roboto Condensed"/>
              <a:ea typeface="Roboto Condensed"/>
              <a:cs typeface="Roboto Condensed"/>
              <a:sym typeface="Roboto Condensed"/>
            </a:endParaRPr>
          </a:p>
        </p:txBody>
      </p:sp>
      <p:sp>
        <p:nvSpPr>
          <p:cNvPr id="16" name="Google Shape;248;p17">
            <a:extLst>
              <a:ext uri="{FF2B5EF4-FFF2-40B4-BE49-F238E27FC236}">
                <a16:creationId xmlns:a16="http://schemas.microsoft.com/office/drawing/2014/main" id="{E553D019-7698-BFB8-C101-FB1537474F5B}"/>
              </a:ext>
            </a:extLst>
          </p:cNvPr>
          <p:cNvSpPr txBox="1">
            <a:spLocks/>
          </p:cNvSpPr>
          <p:nvPr/>
        </p:nvSpPr>
        <p:spPr>
          <a:xfrm>
            <a:off x="349413" y="976777"/>
            <a:ext cx="3716010" cy="8387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ct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4000" b="1" i="0" u="none" strike="noStrike" kern="0" cap="none" spc="0" normalizeH="0" baseline="0" noProof="0">
                <a:ln>
                  <a:noFill/>
                </a:ln>
                <a:solidFill>
                  <a:srgbClr val="FF9800"/>
                </a:solidFill>
                <a:effectLst/>
                <a:uLnTx/>
                <a:uFillTx/>
                <a:latin typeface="Roboto Condensed"/>
                <a:ea typeface="Roboto Condensed"/>
                <a:cs typeface="Roboto Condensed"/>
                <a:sym typeface="Roboto Condensed"/>
              </a:rPr>
              <a:t>Table of Content</a:t>
            </a:r>
          </a:p>
        </p:txBody>
      </p:sp>
      <p:grpSp>
        <p:nvGrpSpPr>
          <p:cNvPr id="20" name="Google Shape;1080;p46">
            <a:extLst>
              <a:ext uri="{FF2B5EF4-FFF2-40B4-BE49-F238E27FC236}">
                <a16:creationId xmlns:a16="http://schemas.microsoft.com/office/drawing/2014/main" id="{ADDE9415-7728-5997-6081-60771B19278D}"/>
              </a:ext>
            </a:extLst>
          </p:cNvPr>
          <p:cNvGrpSpPr/>
          <p:nvPr/>
        </p:nvGrpSpPr>
        <p:grpSpPr>
          <a:xfrm>
            <a:off x="101138" y="2546078"/>
            <a:ext cx="1076844" cy="1147270"/>
            <a:chOff x="6643075" y="3664250"/>
            <a:chExt cx="407950" cy="407975"/>
          </a:xfrm>
        </p:grpSpPr>
        <p:sp>
          <p:nvSpPr>
            <p:cNvPr id="21" name="Google Shape;1081;p46">
              <a:extLst>
                <a:ext uri="{FF2B5EF4-FFF2-40B4-BE49-F238E27FC236}">
                  <a16:creationId xmlns:a16="http://schemas.microsoft.com/office/drawing/2014/main" id="{0E79A419-4367-2FAA-4AA7-7185DF13DAF9}"/>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082;p46">
              <a:extLst>
                <a:ext uri="{FF2B5EF4-FFF2-40B4-BE49-F238E27FC236}">
                  <a16:creationId xmlns:a16="http://schemas.microsoft.com/office/drawing/2014/main" id="{B7B66BEE-5CB1-CD8F-FE60-8DB254B2BE5B}"/>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 name="Google Shape;248;p17">
            <a:extLst>
              <a:ext uri="{FF2B5EF4-FFF2-40B4-BE49-F238E27FC236}">
                <a16:creationId xmlns:a16="http://schemas.microsoft.com/office/drawing/2014/main" id="{4676946D-898A-559A-BB9F-C6A76BBDF971}"/>
              </a:ext>
            </a:extLst>
          </p:cNvPr>
          <p:cNvSpPr txBox="1">
            <a:spLocks/>
          </p:cNvSpPr>
          <p:nvPr/>
        </p:nvSpPr>
        <p:spPr>
          <a:xfrm>
            <a:off x="1395439" y="2989422"/>
            <a:ext cx="1809160" cy="5141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marL="0" marR="0" lvl="0" indent="0" algn="r" defTabSz="914400" rtl="0" eaLnBrk="1" fontAlgn="auto" latinLnBrk="0" hangingPunct="1">
              <a:lnSpc>
                <a:spcPct val="100000"/>
              </a:lnSpc>
              <a:spcBef>
                <a:spcPts val="0"/>
              </a:spcBef>
              <a:spcAft>
                <a:spcPts val="0"/>
              </a:spcAft>
              <a:buClr>
                <a:srgbClr val="FFFFFF"/>
              </a:buClr>
              <a:buSzPts val="2000"/>
              <a:buFont typeface="Roboto Condensed"/>
              <a:buNone/>
              <a:tabLst/>
              <a:defRPr/>
            </a:pPr>
            <a:r>
              <a:rPr kumimoji="0" lang="vi-VN" sz="1400" b="0" i="0" u="none" strike="noStrike" kern="0" cap="none" spc="0" normalizeH="0" baseline="0" noProof="0">
                <a:ln>
                  <a:noFill/>
                </a:ln>
                <a:solidFill>
                  <a:schemeClr val="tx1"/>
                </a:solidFill>
                <a:effectLst/>
                <a:uLnTx/>
                <a:uFillTx/>
                <a:latin typeface="Roboto Condensed"/>
                <a:ea typeface="Roboto Condensed"/>
                <a:cs typeface="Roboto Condensed"/>
                <a:sym typeface="Roboto Condensed"/>
              </a:rPr>
              <a:t>Approaching to E2EE!</a:t>
            </a:r>
          </a:p>
        </p:txBody>
      </p:sp>
      <p:sp>
        <p:nvSpPr>
          <p:cNvPr id="42" name="Google Shape;248;p17">
            <a:extLst>
              <a:ext uri="{FF2B5EF4-FFF2-40B4-BE49-F238E27FC236}">
                <a16:creationId xmlns:a16="http://schemas.microsoft.com/office/drawing/2014/main" id="{C6807EAC-DCFB-1079-8AD0-4888DD41E65F}"/>
              </a:ext>
            </a:extLst>
          </p:cNvPr>
          <p:cNvSpPr txBox="1">
            <a:spLocks/>
          </p:cNvSpPr>
          <p:nvPr/>
        </p:nvSpPr>
        <p:spPr>
          <a:xfrm>
            <a:off x="5177369" y="353349"/>
            <a:ext cx="2260183" cy="667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vi-VN" sz="2800" b="0">
                <a:solidFill>
                  <a:schemeClr val="tx1"/>
                </a:solidFill>
              </a:rPr>
              <a:t>Vấn đề thực tế</a:t>
            </a:r>
          </a:p>
        </p:txBody>
      </p:sp>
      <p:grpSp>
        <p:nvGrpSpPr>
          <p:cNvPr id="43" name="Google Shape;940;p46">
            <a:extLst>
              <a:ext uri="{FF2B5EF4-FFF2-40B4-BE49-F238E27FC236}">
                <a16:creationId xmlns:a16="http://schemas.microsoft.com/office/drawing/2014/main" id="{92331DD3-2429-9942-4494-AA54ADACC28E}"/>
              </a:ext>
            </a:extLst>
          </p:cNvPr>
          <p:cNvGrpSpPr/>
          <p:nvPr/>
        </p:nvGrpSpPr>
        <p:grpSpPr>
          <a:xfrm>
            <a:off x="5020560" y="1376711"/>
            <a:ext cx="270296" cy="382822"/>
            <a:chOff x="3979850" y="1598950"/>
            <a:chExt cx="356825" cy="505375"/>
          </a:xfrm>
          <a:solidFill>
            <a:srgbClr val="263248"/>
          </a:solidFill>
        </p:grpSpPr>
        <p:sp>
          <p:nvSpPr>
            <p:cNvPr id="44" name="Google Shape;941;p46">
              <a:extLst>
                <a:ext uri="{FF2B5EF4-FFF2-40B4-BE49-F238E27FC236}">
                  <a16:creationId xmlns:a16="http://schemas.microsoft.com/office/drawing/2014/main" id="{69AE0178-AA5A-2C79-C8FE-9F4563571DAF}"/>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942;p46">
              <a:extLst>
                <a:ext uri="{FF2B5EF4-FFF2-40B4-BE49-F238E27FC236}">
                  <a16:creationId xmlns:a16="http://schemas.microsoft.com/office/drawing/2014/main" id="{88B3E24F-F0CC-02D3-EA03-2E00ED8DD468}"/>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6" name="Google Shape;248;p17">
            <a:extLst>
              <a:ext uri="{FF2B5EF4-FFF2-40B4-BE49-F238E27FC236}">
                <a16:creationId xmlns:a16="http://schemas.microsoft.com/office/drawing/2014/main" id="{8C5873AE-2138-7C65-C9E1-BE5516F049AA}"/>
              </a:ext>
            </a:extLst>
          </p:cNvPr>
          <p:cNvSpPr txBox="1">
            <a:spLocks/>
          </p:cNvSpPr>
          <p:nvPr/>
        </p:nvSpPr>
        <p:spPr>
          <a:xfrm>
            <a:off x="5177370" y="1550142"/>
            <a:ext cx="2128596"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a:solidFill>
                  <a:schemeClr val="tx1"/>
                </a:solidFill>
              </a:rPr>
              <a:t>E2EE </a:t>
            </a:r>
            <a:r>
              <a:rPr lang="en-US" sz="2800" b="0" err="1">
                <a:solidFill>
                  <a:schemeClr val="tx1"/>
                </a:solidFill>
              </a:rPr>
              <a:t>là</a:t>
            </a:r>
            <a:r>
              <a:rPr lang="en-US" sz="2800" b="0">
                <a:solidFill>
                  <a:schemeClr val="tx1"/>
                </a:solidFill>
              </a:rPr>
              <a:t> </a:t>
            </a:r>
            <a:r>
              <a:rPr lang="en-US" sz="2800" b="0" err="1">
                <a:solidFill>
                  <a:schemeClr val="tx1"/>
                </a:solidFill>
              </a:rPr>
              <a:t>gì</a:t>
            </a:r>
            <a:r>
              <a:rPr lang="en-US" sz="2800" b="0">
                <a:solidFill>
                  <a:schemeClr val="tx1"/>
                </a:solidFill>
              </a:rPr>
              <a:t> ?</a:t>
            </a:r>
            <a:endParaRPr lang="vi-VN" sz="2800" b="0">
              <a:solidFill>
                <a:schemeClr val="tx1"/>
              </a:solidFill>
            </a:endParaRPr>
          </a:p>
        </p:txBody>
      </p:sp>
      <p:grpSp>
        <p:nvGrpSpPr>
          <p:cNvPr id="47" name="Google Shape;940;p46">
            <a:extLst>
              <a:ext uri="{FF2B5EF4-FFF2-40B4-BE49-F238E27FC236}">
                <a16:creationId xmlns:a16="http://schemas.microsoft.com/office/drawing/2014/main" id="{6CD61EF7-FC26-03C5-42E6-97B388039D0F}"/>
              </a:ext>
            </a:extLst>
          </p:cNvPr>
          <p:cNvGrpSpPr/>
          <p:nvPr/>
        </p:nvGrpSpPr>
        <p:grpSpPr>
          <a:xfrm>
            <a:off x="5020560" y="2606699"/>
            <a:ext cx="270296" cy="382822"/>
            <a:chOff x="3979850" y="1598950"/>
            <a:chExt cx="356825" cy="505375"/>
          </a:xfrm>
          <a:solidFill>
            <a:srgbClr val="263248"/>
          </a:solidFill>
        </p:grpSpPr>
        <p:sp>
          <p:nvSpPr>
            <p:cNvPr id="48" name="Google Shape;941;p46">
              <a:extLst>
                <a:ext uri="{FF2B5EF4-FFF2-40B4-BE49-F238E27FC236}">
                  <a16:creationId xmlns:a16="http://schemas.microsoft.com/office/drawing/2014/main" id="{E2C8592B-AF25-A174-2F59-38C5A8A5E12A}"/>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942;p46">
              <a:extLst>
                <a:ext uri="{FF2B5EF4-FFF2-40B4-BE49-F238E27FC236}">
                  <a16:creationId xmlns:a16="http://schemas.microsoft.com/office/drawing/2014/main" id="{8D963F9A-3C54-6C7A-A650-A4413500F31E}"/>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0" name="Google Shape;248;p17">
            <a:extLst>
              <a:ext uri="{FF2B5EF4-FFF2-40B4-BE49-F238E27FC236}">
                <a16:creationId xmlns:a16="http://schemas.microsoft.com/office/drawing/2014/main" id="{2D3A369A-18C8-EC72-C014-88F18D772C9B}"/>
              </a:ext>
            </a:extLst>
          </p:cNvPr>
          <p:cNvSpPr txBox="1">
            <a:spLocks/>
          </p:cNvSpPr>
          <p:nvPr/>
        </p:nvSpPr>
        <p:spPr>
          <a:xfrm>
            <a:off x="5177369" y="2780130"/>
            <a:ext cx="3564489"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err="1">
                <a:solidFill>
                  <a:schemeClr val="tx1"/>
                </a:solidFill>
              </a:rPr>
              <a:t>Ưu</a:t>
            </a:r>
            <a:r>
              <a:rPr lang="en-US" sz="2800" b="0">
                <a:solidFill>
                  <a:schemeClr val="tx1"/>
                </a:solidFill>
              </a:rPr>
              <a:t> </a:t>
            </a:r>
            <a:r>
              <a:rPr lang="en-US" sz="2800" b="0" err="1">
                <a:solidFill>
                  <a:schemeClr val="tx1"/>
                </a:solidFill>
              </a:rPr>
              <a:t>điểm</a:t>
            </a:r>
            <a:r>
              <a:rPr lang="en-US" sz="2800" b="0">
                <a:solidFill>
                  <a:schemeClr val="tx1"/>
                </a:solidFill>
              </a:rPr>
              <a:t> </a:t>
            </a:r>
            <a:r>
              <a:rPr lang="en-US" sz="2800" b="0" err="1">
                <a:solidFill>
                  <a:schemeClr val="tx1"/>
                </a:solidFill>
              </a:rPr>
              <a:t>và</a:t>
            </a:r>
            <a:r>
              <a:rPr lang="en-US" sz="2800" b="0">
                <a:solidFill>
                  <a:schemeClr val="tx1"/>
                </a:solidFill>
              </a:rPr>
              <a:t> </a:t>
            </a:r>
            <a:r>
              <a:rPr lang="en-US" sz="2800" b="0" err="1">
                <a:solidFill>
                  <a:schemeClr val="tx1"/>
                </a:solidFill>
              </a:rPr>
              <a:t>nhược</a:t>
            </a:r>
            <a:r>
              <a:rPr lang="en-US" sz="2800" b="0">
                <a:solidFill>
                  <a:schemeClr val="tx1"/>
                </a:solidFill>
              </a:rPr>
              <a:t> </a:t>
            </a:r>
            <a:r>
              <a:rPr lang="en-US" sz="2800" b="0" err="1">
                <a:solidFill>
                  <a:schemeClr val="tx1"/>
                </a:solidFill>
              </a:rPr>
              <a:t>điểm</a:t>
            </a:r>
            <a:endParaRPr lang="vi-VN" sz="2800" b="0">
              <a:solidFill>
                <a:schemeClr val="tx1"/>
              </a:solidFill>
            </a:endParaRPr>
          </a:p>
        </p:txBody>
      </p:sp>
      <p:grpSp>
        <p:nvGrpSpPr>
          <p:cNvPr id="55" name="Google Shape;940;p46">
            <a:extLst>
              <a:ext uri="{FF2B5EF4-FFF2-40B4-BE49-F238E27FC236}">
                <a16:creationId xmlns:a16="http://schemas.microsoft.com/office/drawing/2014/main" id="{22B0BCC2-4EB2-B8E0-CFA1-15C5655BB397}"/>
              </a:ext>
            </a:extLst>
          </p:cNvPr>
          <p:cNvGrpSpPr/>
          <p:nvPr/>
        </p:nvGrpSpPr>
        <p:grpSpPr>
          <a:xfrm>
            <a:off x="5020560" y="4010118"/>
            <a:ext cx="270296" cy="382822"/>
            <a:chOff x="3979850" y="1598950"/>
            <a:chExt cx="356825" cy="505375"/>
          </a:xfrm>
          <a:solidFill>
            <a:srgbClr val="263248"/>
          </a:solidFill>
        </p:grpSpPr>
        <p:sp>
          <p:nvSpPr>
            <p:cNvPr id="56" name="Google Shape;941;p46">
              <a:extLst>
                <a:ext uri="{FF2B5EF4-FFF2-40B4-BE49-F238E27FC236}">
                  <a16:creationId xmlns:a16="http://schemas.microsoft.com/office/drawing/2014/main" id="{FD66EDE0-A78A-7A87-975B-42ACEB8C5600}"/>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942;p46">
              <a:extLst>
                <a:ext uri="{FF2B5EF4-FFF2-40B4-BE49-F238E27FC236}">
                  <a16:creationId xmlns:a16="http://schemas.microsoft.com/office/drawing/2014/main" id="{001D371E-F878-3752-5A12-F1B60F1EBFD3}"/>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8" name="Google Shape;248;p17">
            <a:extLst>
              <a:ext uri="{FF2B5EF4-FFF2-40B4-BE49-F238E27FC236}">
                <a16:creationId xmlns:a16="http://schemas.microsoft.com/office/drawing/2014/main" id="{B53EE2BA-CCC4-E54A-EAFB-7B45E7A6F896}"/>
              </a:ext>
            </a:extLst>
          </p:cNvPr>
          <p:cNvSpPr txBox="1">
            <a:spLocks/>
          </p:cNvSpPr>
          <p:nvPr/>
        </p:nvSpPr>
        <p:spPr>
          <a:xfrm>
            <a:off x="5177370" y="4183549"/>
            <a:ext cx="2754158" cy="5210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2800" b="0" err="1">
                <a:solidFill>
                  <a:schemeClr val="tx1"/>
                </a:solidFill>
              </a:rPr>
              <a:t>Ứng</a:t>
            </a:r>
            <a:r>
              <a:rPr lang="en-US" sz="2800" b="0">
                <a:solidFill>
                  <a:schemeClr val="tx1"/>
                </a:solidFill>
              </a:rPr>
              <a:t> </a:t>
            </a:r>
            <a:r>
              <a:rPr lang="en-US" sz="2800" b="0" err="1">
                <a:solidFill>
                  <a:schemeClr val="tx1"/>
                </a:solidFill>
              </a:rPr>
              <a:t>dụng</a:t>
            </a:r>
            <a:r>
              <a:rPr lang="en-US" sz="2800" b="0">
                <a:solidFill>
                  <a:schemeClr val="tx1"/>
                </a:solidFill>
              </a:rPr>
              <a:t> </a:t>
            </a:r>
            <a:r>
              <a:rPr lang="en-US" sz="2800" b="0" err="1">
                <a:solidFill>
                  <a:schemeClr val="tx1"/>
                </a:solidFill>
              </a:rPr>
              <a:t>thực</a:t>
            </a:r>
            <a:r>
              <a:rPr lang="en-US" sz="2800" b="0">
                <a:solidFill>
                  <a:schemeClr val="tx1"/>
                </a:solidFill>
              </a:rPr>
              <a:t> </a:t>
            </a:r>
            <a:r>
              <a:rPr lang="en-US" sz="2800" b="0" err="1">
                <a:solidFill>
                  <a:schemeClr val="tx1"/>
                </a:solidFill>
              </a:rPr>
              <a:t>tế</a:t>
            </a:r>
            <a:endParaRPr lang="vi-VN" sz="2800" b="0">
              <a:solidFill>
                <a:schemeClr val="tx1"/>
              </a:solidFill>
            </a:endParaRPr>
          </a:p>
        </p:txBody>
      </p:sp>
      <p:grpSp>
        <p:nvGrpSpPr>
          <p:cNvPr id="83" name="Google Shape;940;p46">
            <a:extLst>
              <a:ext uri="{FF2B5EF4-FFF2-40B4-BE49-F238E27FC236}">
                <a16:creationId xmlns:a16="http://schemas.microsoft.com/office/drawing/2014/main" id="{07B37401-C920-88F3-D55F-D62996211E11}"/>
              </a:ext>
            </a:extLst>
          </p:cNvPr>
          <p:cNvGrpSpPr/>
          <p:nvPr/>
        </p:nvGrpSpPr>
        <p:grpSpPr>
          <a:xfrm>
            <a:off x="5020559" y="260255"/>
            <a:ext cx="270296" cy="382822"/>
            <a:chOff x="3979850" y="1598950"/>
            <a:chExt cx="356825" cy="505375"/>
          </a:xfrm>
          <a:solidFill>
            <a:srgbClr val="263248"/>
          </a:solidFill>
        </p:grpSpPr>
        <p:sp>
          <p:nvSpPr>
            <p:cNvPr id="84" name="Google Shape;941;p46">
              <a:extLst>
                <a:ext uri="{FF2B5EF4-FFF2-40B4-BE49-F238E27FC236}">
                  <a16:creationId xmlns:a16="http://schemas.microsoft.com/office/drawing/2014/main" id="{85856C1B-208A-D56A-2D05-D81295649A73}"/>
                </a:ext>
              </a:extLst>
            </p:cNvPr>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942;p46">
              <a:extLst>
                <a:ext uri="{FF2B5EF4-FFF2-40B4-BE49-F238E27FC236}">
                  <a16:creationId xmlns:a16="http://schemas.microsoft.com/office/drawing/2014/main" id="{C9383EEF-85AC-C4A7-3249-000C924015E8}"/>
                </a:ext>
              </a:extLst>
            </p:cNvPr>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grp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71568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7</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38529" y="13701"/>
            <a:ext cx="2133313" cy="704259"/>
          </a:xfrm>
        </p:spPr>
        <p:txBody>
          <a:bodyPr/>
          <a:lstStyle/>
          <a:p>
            <a:r>
              <a:rPr lang="vi-VN" sz="1800"/>
              <a:t>Vấn đề thực tế</a:t>
            </a:r>
            <a:endParaRPr lang="en-US" sz="1800"/>
          </a:p>
        </p:txBody>
      </p:sp>
      <p:grpSp>
        <p:nvGrpSpPr>
          <p:cNvPr id="7" name="Google Shape;927;p46">
            <a:extLst>
              <a:ext uri="{FF2B5EF4-FFF2-40B4-BE49-F238E27FC236}">
                <a16:creationId xmlns:a16="http://schemas.microsoft.com/office/drawing/2014/main" id="{8FBDCB26-F93C-4ABC-15A4-D09905A2F384}"/>
              </a:ext>
            </a:extLst>
          </p:cNvPr>
          <p:cNvGrpSpPr/>
          <p:nvPr/>
        </p:nvGrpSpPr>
        <p:grpSpPr>
          <a:xfrm>
            <a:off x="132914" y="235750"/>
            <a:ext cx="302856" cy="234617"/>
            <a:chOff x="1923675" y="1633650"/>
            <a:chExt cx="436000" cy="435975"/>
          </a:xfrm>
        </p:grpSpPr>
        <p:sp>
          <p:nvSpPr>
            <p:cNvPr id="8" name="Google Shape;928;p46">
              <a:extLst>
                <a:ext uri="{FF2B5EF4-FFF2-40B4-BE49-F238E27FC236}">
                  <a16:creationId xmlns:a16="http://schemas.microsoft.com/office/drawing/2014/main" id="{74BA0ED1-7EF0-26E3-FCBB-532DAFD90A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p46">
              <a:extLst>
                <a:ext uri="{FF2B5EF4-FFF2-40B4-BE49-F238E27FC236}">
                  <a16:creationId xmlns:a16="http://schemas.microsoft.com/office/drawing/2014/main" id="{0BE29073-2858-0D2C-39B7-C55234173DFC}"/>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p46">
              <a:extLst>
                <a:ext uri="{FF2B5EF4-FFF2-40B4-BE49-F238E27FC236}">
                  <a16:creationId xmlns:a16="http://schemas.microsoft.com/office/drawing/2014/main" id="{9342442E-D9FD-3488-23AF-6E7B17CA13B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p46">
              <a:extLst>
                <a:ext uri="{FF2B5EF4-FFF2-40B4-BE49-F238E27FC236}">
                  <a16:creationId xmlns:a16="http://schemas.microsoft.com/office/drawing/2014/main" id="{BA5F054A-8D86-A1A4-25C5-25FE2F8610A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2;p46">
              <a:extLst>
                <a:ext uri="{FF2B5EF4-FFF2-40B4-BE49-F238E27FC236}">
                  <a16:creationId xmlns:a16="http://schemas.microsoft.com/office/drawing/2014/main" id="{61000999-2D97-5854-52E5-C3E1FDAB023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3;p46">
              <a:extLst>
                <a:ext uri="{FF2B5EF4-FFF2-40B4-BE49-F238E27FC236}">
                  <a16:creationId xmlns:a16="http://schemas.microsoft.com/office/drawing/2014/main" id="{3DF3E50F-7187-6791-5678-0258817672C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9B6CE83B-697F-1314-2AF3-6424003C1C57}"/>
              </a:ext>
            </a:extLst>
          </p:cNvPr>
          <p:cNvPicPr>
            <a:picLocks noChangeAspect="1"/>
          </p:cNvPicPr>
          <p:nvPr/>
        </p:nvPicPr>
        <p:blipFill>
          <a:blip r:embed="rId2"/>
          <a:stretch>
            <a:fillRect/>
          </a:stretch>
        </p:blipFill>
        <p:spPr>
          <a:xfrm>
            <a:off x="182624" y="809416"/>
            <a:ext cx="4539396" cy="2975482"/>
          </a:xfrm>
          <a:prstGeom prst="rect">
            <a:avLst/>
          </a:prstGeom>
        </p:spPr>
      </p:pic>
      <p:sp>
        <p:nvSpPr>
          <p:cNvPr id="16" name="TextBox 15">
            <a:extLst>
              <a:ext uri="{FF2B5EF4-FFF2-40B4-BE49-F238E27FC236}">
                <a16:creationId xmlns:a16="http://schemas.microsoft.com/office/drawing/2014/main" id="{40242280-0B6E-01EE-2915-A49977FEEAEE}"/>
              </a:ext>
            </a:extLst>
          </p:cNvPr>
          <p:cNvSpPr txBox="1"/>
          <p:nvPr/>
        </p:nvSpPr>
        <p:spPr>
          <a:xfrm>
            <a:off x="542926" y="3800539"/>
            <a:ext cx="3422532" cy="307777"/>
          </a:xfrm>
          <a:prstGeom prst="rect">
            <a:avLst/>
          </a:prstGeom>
          <a:noFill/>
        </p:spPr>
        <p:txBody>
          <a:bodyPr wrap="square" rtlCol="0">
            <a:spAutoFit/>
          </a:bodyPr>
          <a:lstStyle/>
          <a:p>
            <a:r>
              <a:rPr lang="en-US" b="0" i="0">
                <a:solidFill>
                  <a:srgbClr val="2A2B32"/>
                </a:solidFill>
                <a:effectLst/>
                <a:latin typeface="Roboto Condensed" panose="02000000000000000000" pitchFamily="2" charset="0"/>
                <a:ea typeface="Roboto Condensed" panose="02000000000000000000" pitchFamily="2" charset="0"/>
                <a:cs typeface="Roboto Condensed" panose="02000000000000000000" pitchFamily="2" charset="0"/>
              </a:rPr>
              <a:t>Hình 1.Cybercrimes surged during COVID-19 </a:t>
            </a:r>
            <a:endParaRPr lang="en-US">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9" name="TextBox 18">
            <a:extLst>
              <a:ext uri="{FF2B5EF4-FFF2-40B4-BE49-F238E27FC236}">
                <a16:creationId xmlns:a16="http://schemas.microsoft.com/office/drawing/2014/main" id="{9A229F02-36A4-A72C-56D4-16D75021EC0D}"/>
              </a:ext>
            </a:extLst>
          </p:cNvPr>
          <p:cNvSpPr txBox="1"/>
          <p:nvPr/>
        </p:nvSpPr>
        <p:spPr>
          <a:xfrm>
            <a:off x="-13225" y="4653841"/>
            <a:ext cx="2776722" cy="215444"/>
          </a:xfrm>
          <a:prstGeom prst="rect">
            <a:avLst/>
          </a:prstGeom>
          <a:noFill/>
        </p:spPr>
        <p:txBody>
          <a:bodyPr wrap="none" rtlCol="0">
            <a:spAutoFit/>
          </a:bodyPr>
          <a:lstStyle/>
          <a:p>
            <a:r>
              <a:rPr lang="en-US" sz="800"/>
              <a:t>[1]: </a:t>
            </a:r>
            <a:r>
              <a:rPr lang="en-US" sz="800">
                <a:hlinkClick r:id="rId3"/>
              </a:rPr>
              <a:t>Must-know cybersecurity statistics &amp; facts | NordVPN</a:t>
            </a:r>
            <a:endParaRPr lang="en-US" sz="800"/>
          </a:p>
        </p:txBody>
      </p:sp>
      <p:pic>
        <p:nvPicPr>
          <p:cNvPr id="21" name="Picture 20">
            <a:extLst>
              <a:ext uri="{FF2B5EF4-FFF2-40B4-BE49-F238E27FC236}">
                <a16:creationId xmlns:a16="http://schemas.microsoft.com/office/drawing/2014/main" id="{0202C3A3-A8B9-EE8D-C190-57FA0674A1C8}"/>
              </a:ext>
            </a:extLst>
          </p:cNvPr>
          <p:cNvPicPr>
            <a:picLocks noChangeAspect="1"/>
          </p:cNvPicPr>
          <p:nvPr/>
        </p:nvPicPr>
        <p:blipFill>
          <a:blip r:embed="rId4"/>
          <a:stretch>
            <a:fillRect/>
          </a:stretch>
        </p:blipFill>
        <p:spPr>
          <a:xfrm>
            <a:off x="5055065" y="1019544"/>
            <a:ext cx="3766321" cy="2407891"/>
          </a:xfrm>
          <a:prstGeom prst="rect">
            <a:avLst/>
          </a:prstGeom>
        </p:spPr>
      </p:pic>
      <p:sp>
        <p:nvSpPr>
          <p:cNvPr id="22" name="TextBox 21">
            <a:extLst>
              <a:ext uri="{FF2B5EF4-FFF2-40B4-BE49-F238E27FC236}">
                <a16:creationId xmlns:a16="http://schemas.microsoft.com/office/drawing/2014/main" id="{03E2B486-3B28-9414-C539-050CB3A8DEF8}"/>
              </a:ext>
            </a:extLst>
          </p:cNvPr>
          <p:cNvSpPr txBox="1"/>
          <p:nvPr/>
        </p:nvSpPr>
        <p:spPr>
          <a:xfrm>
            <a:off x="-13225" y="4901443"/>
            <a:ext cx="4992072" cy="215444"/>
          </a:xfrm>
          <a:prstGeom prst="rect">
            <a:avLst/>
          </a:prstGeom>
          <a:noFill/>
        </p:spPr>
        <p:txBody>
          <a:bodyPr wrap="none" rtlCol="0">
            <a:spAutoFit/>
          </a:bodyPr>
          <a:lstStyle/>
          <a:p>
            <a:r>
              <a:rPr lang="en-US" sz="800"/>
              <a:t>[2]:</a:t>
            </a:r>
            <a:r>
              <a:rPr lang="en-US" sz="800">
                <a:hlinkClick r:id="rId5"/>
              </a:rPr>
              <a:t>10 Future IT Trends &amp; Predictions for 2022/2023 You Should Be Thinking About - Financesonline.com</a:t>
            </a:r>
            <a:endParaRPr lang="en-US" sz="800"/>
          </a:p>
        </p:txBody>
      </p:sp>
      <p:sp>
        <p:nvSpPr>
          <p:cNvPr id="23" name="TextBox 22">
            <a:extLst>
              <a:ext uri="{FF2B5EF4-FFF2-40B4-BE49-F238E27FC236}">
                <a16:creationId xmlns:a16="http://schemas.microsoft.com/office/drawing/2014/main" id="{1AF1E2F7-B9BF-9292-96D4-FCBA4C655504}"/>
              </a:ext>
            </a:extLst>
          </p:cNvPr>
          <p:cNvSpPr txBox="1"/>
          <p:nvPr/>
        </p:nvSpPr>
        <p:spPr>
          <a:xfrm>
            <a:off x="6171829" y="3800539"/>
            <a:ext cx="1532792" cy="307777"/>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Hình 2. Cybercrime</a:t>
            </a:r>
          </a:p>
        </p:txBody>
      </p:sp>
    </p:spTree>
    <p:extLst>
      <p:ext uri="{BB962C8B-B14F-4D97-AF65-F5344CB8AC3E}">
        <p14:creationId xmlns:p14="http://schemas.microsoft.com/office/powerpoint/2010/main" val="375888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8</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38529" y="13701"/>
            <a:ext cx="2133313" cy="704259"/>
          </a:xfrm>
        </p:spPr>
        <p:txBody>
          <a:bodyPr/>
          <a:lstStyle/>
          <a:p>
            <a:r>
              <a:rPr lang="en-US" sz="1800"/>
              <a:t>E2EE </a:t>
            </a:r>
            <a:r>
              <a:rPr lang="en-US" sz="1800" err="1"/>
              <a:t>là</a:t>
            </a:r>
            <a:r>
              <a:rPr lang="en-US" sz="1800"/>
              <a:t> </a:t>
            </a:r>
            <a:r>
              <a:rPr lang="en-US" sz="1800" err="1"/>
              <a:t>gì</a:t>
            </a:r>
            <a:r>
              <a:rPr lang="en-US" sz="1800"/>
              <a:t> ?</a:t>
            </a:r>
          </a:p>
        </p:txBody>
      </p:sp>
      <p:grpSp>
        <p:nvGrpSpPr>
          <p:cNvPr id="7" name="Google Shape;927;p46">
            <a:extLst>
              <a:ext uri="{FF2B5EF4-FFF2-40B4-BE49-F238E27FC236}">
                <a16:creationId xmlns:a16="http://schemas.microsoft.com/office/drawing/2014/main" id="{8FBDCB26-F93C-4ABC-15A4-D09905A2F384}"/>
              </a:ext>
            </a:extLst>
          </p:cNvPr>
          <p:cNvGrpSpPr/>
          <p:nvPr/>
        </p:nvGrpSpPr>
        <p:grpSpPr>
          <a:xfrm>
            <a:off x="132914" y="235743"/>
            <a:ext cx="302856" cy="234615"/>
            <a:chOff x="1923675" y="1633650"/>
            <a:chExt cx="436000" cy="435975"/>
          </a:xfrm>
        </p:grpSpPr>
        <p:sp>
          <p:nvSpPr>
            <p:cNvPr id="8" name="Google Shape;928;p46">
              <a:extLst>
                <a:ext uri="{FF2B5EF4-FFF2-40B4-BE49-F238E27FC236}">
                  <a16:creationId xmlns:a16="http://schemas.microsoft.com/office/drawing/2014/main" id="{74BA0ED1-7EF0-26E3-FCBB-532DAFD90A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p46">
              <a:extLst>
                <a:ext uri="{FF2B5EF4-FFF2-40B4-BE49-F238E27FC236}">
                  <a16:creationId xmlns:a16="http://schemas.microsoft.com/office/drawing/2014/main" id="{0BE29073-2858-0D2C-39B7-C55234173DFC}"/>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p46">
              <a:extLst>
                <a:ext uri="{FF2B5EF4-FFF2-40B4-BE49-F238E27FC236}">
                  <a16:creationId xmlns:a16="http://schemas.microsoft.com/office/drawing/2014/main" id="{9342442E-D9FD-3488-23AF-6E7B17CA13B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p46">
              <a:extLst>
                <a:ext uri="{FF2B5EF4-FFF2-40B4-BE49-F238E27FC236}">
                  <a16:creationId xmlns:a16="http://schemas.microsoft.com/office/drawing/2014/main" id="{BA5F054A-8D86-A1A4-25C5-25FE2F8610A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2;p46">
              <a:extLst>
                <a:ext uri="{FF2B5EF4-FFF2-40B4-BE49-F238E27FC236}">
                  <a16:creationId xmlns:a16="http://schemas.microsoft.com/office/drawing/2014/main" id="{61000999-2D97-5854-52E5-C3E1FDAB023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3;p46">
              <a:extLst>
                <a:ext uri="{FF2B5EF4-FFF2-40B4-BE49-F238E27FC236}">
                  <a16:creationId xmlns:a16="http://schemas.microsoft.com/office/drawing/2014/main" id="{3DF3E50F-7187-6791-5678-0258817672C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42935ED-D308-092A-862A-995EC461D817}"/>
              </a:ext>
            </a:extLst>
          </p:cNvPr>
          <p:cNvSpPr txBox="1"/>
          <p:nvPr/>
        </p:nvSpPr>
        <p:spPr>
          <a:xfrm>
            <a:off x="6975321" y="142120"/>
            <a:ext cx="2326709" cy="307777"/>
          </a:xfrm>
          <a:prstGeom prst="rect">
            <a:avLst/>
          </a:prstGeom>
          <a:noFill/>
        </p:spPr>
        <p:txBody>
          <a:bodyPr wrap="square" rtlCol="0">
            <a:spAutoFit/>
          </a:bodyPr>
          <a:lstStyle/>
          <a:p>
            <a:pPr algn="l"/>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Mã</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hóa</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đầu</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cuối</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là</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 </a:t>
            </a:r>
            <a:r>
              <a:rPr lang="en-US" b="1" i="0" err="1">
                <a:effectLst/>
                <a:latin typeface="Roboto Condensed" panose="02000000000000000000" pitchFamily="2" charset="0"/>
                <a:ea typeface="Roboto Condensed" panose="02000000000000000000" pitchFamily="2" charset="0"/>
                <a:cs typeface="Roboto Condensed" panose="02000000000000000000" pitchFamily="2" charset="0"/>
              </a:rPr>
              <a:t>gì</a:t>
            </a:r>
            <a:r>
              <a:rPr lang="en-US" b="1" i="0">
                <a:effectLst/>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6" name="TextBox 5">
            <a:extLst>
              <a:ext uri="{FF2B5EF4-FFF2-40B4-BE49-F238E27FC236}">
                <a16:creationId xmlns:a16="http://schemas.microsoft.com/office/drawing/2014/main" id="{7D828E24-5783-A996-0C47-90F248DD684A}"/>
              </a:ext>
            </a:extLst>
          </p:cNvPr>
          <p:cNvSpPr txBox="1"/>
          <p:nvPr/>
        </p:nvSpPr>
        <p:spPr>
          <a:xfrm>
            <a:off x="1454885" y="3651833"/>
            <a:ext cx="6234227" cy="830997"/>
          </a:xfrm>
          <a:prstGeom prst="rect">
            <a:avLst/>
          </a:prstGeom>
          <a:noFill/>
        </p:spPr>
        <p:txBody>
          <a:bodyPr wrap="square" rtlCol="0">
            <a:spAutoFit/>
          </a:bodyPr>
          <a:lstStyle/>
          <a:p>
            <a:r>
              <a:rPr lang="vi-VN" sz="1600" b="0" i="0">
                <a:effectLst/>
                <a:latin typeface="Roboto Condensed" panose="02000000000000000000" pitchFamily="2" charset="0"/>
                <a:ea typeface="Roboto Condensed" panose="02000000000000000000" pitchFamily="2" charset="0"/>
                <a:cs typeface="Roboto Condensed" panose="02000000000000000000" pitchFamily="2" charset="0"/>
              </a:rPr>
              <a:t>Bạn mã hóa tin nhắn/hình ảnh cần gửi và nó chuyển qua Internet dưới dạng mã 'bí mật’. Sau đó chỉ người nhận mới có thể giải mã mã 'bí mật' này. </a:t>
            </a:r>
          </a:p>
          <a:p>
            <a:r>
              <a:rPr lang="vi-VN" sz="1600">
                <a:latin typeface="Roboto Condensed" panose="02000000000000000000" pitchFamily="2" charset="0"/>
                <a:ea typeface="Roboto Condensed" panose="02000000000000000000" pitchFamily="2" charset="0"/>
                <a:cs typeface="Roboto Condensed" panose="02000000000000000000" pitchFamily="2" charset="0"/>
              </a:rPr>
              <a:t>=&gt; </a:t>
            </a:r>
            <a:r>
              <a:rPr lang="vi-VN" sz="1600" b="0" i="0">
                <a:effectLst/>
                <a:latin typeface="Roboto Condensed" panose="02000000000000000000" pitchFamily="2" charset="0"/>
                <a:ea typeface="Roboto Condensed" panose="02000000000000000000" pitchFamily="2" charset="0"/>
                <a:cs typeface="Roboto Condensed" panose="02000000000000000000" pitchFamily="2" charset="0"/>
              </a:rPr>
              <a:t>Quá trình này được gọi là mã hóa đầu cuối.</a:t>
            </a:r>
          </a:p>
        </p:txBody>
      </p:sp>
      <p:pic>
        <p:nvPicPr>
          <p:cNvPr id="15" name="Picture 14">
            <a:extLst>
              <a:ext uri="{FF2B5EF4-FFF2-40B4-BE49-F238E27FC236}">
                <a16:creationId xmlns:a16="http://schemas.microsoft.com/office/drawing/2014/main" id="{C857D42E-7FD7-F4D0-E2F8-69C82FA0CD80}"/>
              </a:ext>
            </a:extLst>
          </p:cNvPr>
          <p:cNvPicPr>
            <a:picLocks noChangeAspect="1"/>
          </p:cNvPicPr>
          <p:nvPr/>
        </p:nvPicPr>
        <p:blipFill>
          <a:blip r:embed="rId3"/>
          <a:stretch>
            <a:fillRect/>
          </a:stretch>
        </p:blipFill>
        <p:spPr>
          <a:xfrm>
            <a:off x="1693497" y="850639"/>
            <a:ext cx="5757001" cy="2801194"/>
          </a:xfrm>
          <a:prstGeom prst="rect">
            <a:avLst/>
          </a:prstGeom>
        </p:spPr>
      </p:pic>
      <p:pic>
        <p:nvPicPr>
          <p:cNvPr id="17" name="Picture 16">
            <a:extLst>
              <a:ext uri="{FF2B5EF4-FFF2-40B4-BE49-F238E27FC236}">
                <a16:creationId xmlns:a16="http://schemas.microsoft.com/office/drawing/2014/main" id="{B52433B7-FDA3-79F0-5388-0C67FD84F976}"/>
              </a:ext>
            </a:extLst>
          </p:cNvPr>
          <p:cNvPicPr>
            <a:picLocks noChangeAspect="1"/>
          </p:cNvPicPr>
          <p:nvPr/>
        </p:nvPicPr>
        <p:blipFill>
          <a:blip r:embed="rId4"/>
          <a:stretch>
            <a:fillRect/>
          </a:stretch>
        </p:blipFill>
        <p:spPr>
          <a:xfrm>
            <a:off x="6152362" y="2168050"/>
            <a:ext cx="944962" cy="1417443"/>
          </a:xfrm>
          <a:prstGeom prst="rect">
            <a:avLst/>
          </a:prstGeom>
        </p:spPr>
      </p:pic>
      <p:pic>
        <p:nvPicPr>
          <p:cNvPr id="25" name="Picture 24">
            <a:extLst>
              <a:ext uri="{FF2B5EF4-FFF2-40B4-BE49-F238E27FC236}">
                <a16:creationId xmlns:a16="http://schemas.microsoft.com/office/drawing/2014/main" id="{D240FD1A-D69A-F42C-71CD-389D36B0F14C}"/>
              </a:ext>
            </a:extLst>
          </p:cNvPr>
          <p:cNvPicPr>
            <a:picLocks noChangeAspect="1"/>
          </p:cNvPicPr>
          <p:nvPr/>
        </p:nvPicPr>
        <p:blipFill>
          <a:blip r:embed="rId5"/>
          <a:stretch>
            <a:fillRect/>
          </a:stretch>
        </p:blipFill>
        <p:spPr>
          <a:xfrm>
            <a:off x="1886644" y="2183291"/>
            <a:ext cx="1097375" cy="1402202"/>
          </a:xfrm>
          <a:prstGeom prst="rect">
            <a:avLst/>
          </a:prstGeom>
        </p:spPr>
      </p:pic>
    </p:spTree>
    <p:extLst>
      <p:ext uri="{BB962C8B-B14F-4D97-AF65-F5344CB8AC3E}">
        <p14:creationId xmlns:p14="http://schemas.microsoft.com/office/powerpoint/2010/main" val="2997616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59239F-2DE0-0DE8-8622-A32BDEEF0E6B}"/>
              </a:ext>
            </a:extLst>
          </p:cNvPr>
          <p:cNvSpPr>
            <a:spLocks noGrp="1"/>
          </p:cNvSpPr>
          <p:nvPr>
            <p:ph type="sldNum" idx="12"/>
          </p:nvPr>
        </p:nvSpPr>
        <p:spPr/>
        <p:txBody>
          <a:bodyPr/>
          <a:lstStyle/>
          <a:p>
            <a:pPr marL="0" lvl="0" indent="0" algn="r" rtl="0">
              <a:spcBef>
                <a:spcPts val="0"/>
              </a:spcBef>
              <a:spcAft>
                <a:spcPts val="0"/>
              </a:spcAft>
              <a:buNone/>
            </a:pPr>
            <a:r>
              <a:rPr lang="en"/>
              <a:t>Group06-</a:t>
            </a:r>
            <a:fld id="{00000000-1234-1234-1234-123412341234}" type="slidenum">
              <a:rPr lang="en" smtClean="0"/>
              <a:t>9</a:t>
            </a:fld>
            <a:endParaRPr lang="en"/>
          </a:p>
        </p:txBody>
      </p:sp>
      <p:sp>
        <p:nvSpPr>
          <p:cNvPr id="5" name="Title 4">
            <a:extLst>
              <a:ext uri="{FF2B5EF4-FFF2-40B4-BE49-F238E27FC236}">
                <a16:creationId xmlns:a16="http://schemas.microsoft.com/office/drawing/2014/main" id="{6A7B6A3B-9616-1315-3EEF-BF77F36D2B1A}"/>
              </a:ext>
            </a:extLst>
          </p:cNvPr>
          <p:cNvSpPr>
            <a:spLocks noGrp="1"/>
          </p:cNvSpPr>
          <p:nvPr>
            <p:ph type="title" idx="4294967295"/>
          </p:nvPr>
        </p:nvSpPr>
        <p:spPr>
          <a:xfrm>
            <a:off x="438529" y="13701"/>
            <a:ext cx="2133313" cy="704259"/>
          </a:xfrm>
        </p:spPr>
        <p:txBody>
          <a:bodyPr/>
          <a:lstStyle/>
          <a:p>
            <a:r>
              <a:rPr lang="en-US" sz="1800"/>
              <a:t>E2EE là gì ?</a:t>
            </a:r>
          </a:p>
        </p:txBody>
      </p:sp>
      <p:grpSp>
        <p:nvGrpSpPr>
          <p:cNvPr id="7" name="Google Shape;927;p46">
            <a:extLst>
              <a:ext uri="{FF2B5EF4-FFF2-40B4-BE49-F238E27FC236}">
                <a16:creationId xmlns:a16="http://schemas.microsoft.com/office/drawing/2014/main" id="{8FBDCB26-F93C-4ABC-15A4-D09905A2F384}"/>
              </a:ext>
            </a:extLst>
          </p:cNvPr>
          <p:cNvGrpSpPr/>
          <p:nvPr/>
        </p:nvGrpSpPr>
        <p:grpSpPr>
          <a:xfrm>
            <a:off x="132914" y="235743"/>
            <a:ext cx="302856" cy="234615"/>
            <a:chOff x="1923675" y="1633650"/>
            <a:chExt cx="436000" cy="435975"/>
          </a:xfrm>
        </p:grpSpPr>
        <p:sp>
          <p:nvSpPr>
            <p:cNvPr id="8" name="Google Shape;928;p46">
              <a:extLst>
                <a:ext uri="{FF2B5EF4-FFF2-40B4-BE49-F238E27FC236}">
                  <a16:creationId xmlns:a16="http://schemas.microsoft.com/office/drawing/2014/main" id="{74BA0ED1-7EF0-26E3-FCBB-532DAFD90A54}"/>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9;p46">
              <a:extLst>
                <a:ext uri="{FF2B5EF4-FFF2-40B4-BE49-F238E27FC236}">
                  <a16:creationId xmlns:a16="http://schemas.microsoft.com/office/drawing/2014/main" id="{0BE29073-2858-0D2C-39B7-C55234173DFC}"/>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p46">
              <a:extLst>
                <a:ext uri="{FF2B5EF4-FFF2-40B4-BE49-F238E27FC236}">
                  <a16:creationId xmlns:a16="http://schemas.microsoft.com/office/drawing/2014/main" id="{9342442E-D9FD-3488-23AF-6E7B17CA13B3}"/>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p46">
              <a:extLst>
                <a:ext uri="{FF2B5EF4-FFF2-40B4-BE49-F238E27FC236}">
                  <a16:creationId xmlns:a16="http://schemas.microsoft.com/office/drawing/2014/main" id="{BA5F054A-8D86-A1A4-25C5-25FE2F8610A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2;p46">
              <a:extLst>
                <a:ext uri="{FF2B5EF4-FFF2-40B4-BE49-F238E27FC236}">
                  <a16:creationId xmlns:a16="http://schemas.microsoft.com/office/drawing/2014/main" id="{61000999-2D97-5854-52E5-C3E1FDAB023A}"/>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3;p46">
              <a:extLst>
                <a:ext uri="{FF2B5EF4-FFF2-40B4-BE49-F238E27FC236}">
                  <a16:creationId xmlns:a16="http://schemas.microsoft.com/office/drawing/2014/main" id="{3DF3E50F-7187-6791-5678-0258817672C0}"/>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0CB50A2-8034-547C-C6B6-12B67B5A61B3}"/>
              </a:ext>
            </a:extLst>
          </p:cNvPr>
          <p:cNvSpPr txBox="1"/>
          <p:nvPr/>
        </p:nvSpPr>
        <p:spPr>
          <a:xfrm>
            <a:off x="67086" y="864432"/>
            <a:ext cx="1278878" cy="314325"/>
          </a:xfrm>
          <a:prstGeom prst="rect">
            <a:avLst/>
          </a:prstGeom>
          <a:noFill/>
        </p:spPr>
        <p:txBody>
          <a:bodyPr wrap="squar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3 </a:t>
            </a:r>
            <a:r>
              <a:rPr lang="en-US" err="1">
                <a:latin typeface="Roboto Condensed" panose="02000000000000000000" pitchFamily="2" charset="0"/>
                <a:ea typeface="Roboto Condensed" panose="02000000000000000000" pitchFamily="2" charset="0"/>
                <a:cs typeface="Roboto Condensed" panose="02000000000000000000" pitchFamily="2" charset="0"/>
              </a:rPr>
              <a:t>loại</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dữ</a:t>
            </a:r>
            <a:r>
              <a:rPr lang="en-US">
                <a:latin typeface="Roboto Condensed" panose="02000000000000000000" pitchFamily="2" charset="0"/>
                <a:ea typeface="Roboto Condensed" panose="02000000000000000000" pitchFamily="2" charset="0"/>
                <a:cs typeface="Roboto Condensed" panose="02000000000000000000" pitchFamily="2" charset="0"/>
              </a:rPr>
              <a:t> </a:t>
            </a:r>
            <a:r>
              <a:rPr lang="en-US" err="1">
                <a:latin typeface="Roboto Condensed" panose="02000000000000000000" pitchFamily="2" charset="0"/>
                <a:ea typeface="Roboto Condensed" panose="02000000000000000000" pitchFamily="2" charset="0"/>
                <a:cs typeface="Roboto Condensed" panose="02000000000000000000" pitchFamily="2" charset="0"/>
              </a:rPr>
              <a:t>liệu</a:t>
            </a:r>
            <a:r>
              <a:rPr lang="en-US">
                <a:latin typeface="Roboto Condensed" panose="02000000000000000000" pitchFamily="2" charset="0"/>
                <a:ea typeface="Roboto Condensed" panose="02000000000000000000" pitchFamily="2" charset="0"/>
                <a:cs typeface="Roboto Condensed" panose="02000000000000000000" pitchFamily="2" charset="0"/>
              </a:rPr>
              <a:t>:</a:t>
            </a:r>
          </a:p>
        </p:txBody>
      </p:sp>
      <p:pic>
        <p:nvPicPr>
          <p:cNvPr id="1026" name="Picture 2" descr="Big, data, data science, large, multiple, storage icon">
            <a:extLst>
              <a:ext uri="{FF2B5EF4-FFF2-40B4-BE49-F238E27FC236}">
                <a16:creationId xmlns:a16="http://schemas.microsoft.com/office/drawing/2014/main" id="{8B94B771-08D1-26E2-015D-5E50383DE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416" y="1798251"/>
            <a:ext cx="1316423" cy="13164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310F2E0-A5BC-4478-7C4F-482F3C42D41E}"/>
              </a:ext>
            </a:extLst>
          </p:cNvPr>
          <p:cNvPicPr>
            <a:picLocks noChangeAspect="1"/>
          </p:cNvPicPr>
          <p:nvPr/>
        </p:nvPicPr>
        <p:blipFill>
          <a:blip r:embed="rId4"/>
          <a:stretch>
            <a:fillRect/>
          </a:stretch>
        </p:blipFill>
        <p:spPr>
          <a:xfrm>
            <a:off x="3557009" y="435439"/>
            <a:ext cx="1753111" cy="1235314"/>
          </a:xfrm>
          <a:prstGeom prst="rect">
            <a:avLst/>
          </a:prstGeom>
        </p:spPr>
      </p:pic>
      <p:pic>
        <p:nvPicPr>
          <p:cNvPr id="1030" name="Picture 6" descr="Man Working On Table At Homefreelancer Line Icon Concept Man Working On ...">
            <a:extLst>
              <a:ext uri="{FF2B5EF4-FFF2-40B4-BE49-F238E27FC236}">
                <a16:creationId xmlns:a16="http://schemas.microsoft.com/office/drawing/2014/main" id="{5F90BF9C-C5A7-BE8B-A02D-484C8F7D59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279" y="3114674"/>
            <a:ext cx="1909442" cy="190944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9FD08E2-DDBC-285F-85E2-DF67B8FAADFC}"/>
              </a:ext>
            </a:extLst>
          </p:cNvPr>
          <p:cNvSpPr txBox="1"/>
          <p:nvPr/>
        </p:nvSpPr>
        <p:spPr>
          <a:xfrm>
            <a:off x="1512329" y="888782"/>
            <a:ext cx="814647" cy="307777"/>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In transit</a:t>
            </a:r>
          </a:p>
        </p:txBody>
      </p:sp>
      <p:sp>
        <p:nvSpPr>
          <p:cNvPr id="20" name="TextBox 19">
            <a:extLst>
              <a:ext uri="{FF2B5EF4-FFF2-40B4-BE49-F238E27FC236}">
                <a16:creationId xmlns:a16="http://schemas.microsoft.com/office/drawing/2014/main" id="{5F833500-DDF7-1477-A67A-F46B7CF2F25A}"/>
              </a:ext>
            </a:extLst>
          </p:cNvPr>
          <p:cNvSpPr txBox="1"/>
          <p:nvPr/>
        </p:nvSpPr>
        <p:spPr>
          <a:xfrm>
            <a:off x="1512329" y="2219350"/>
            <a:ext cx="657552" cy="307777"/>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At rest</a:t>
            </a:r>
          </a:p>
        </p:txBody>
      </p:sp>
      <p:sp>
        <p:nvSpPr>
          <p:cNvPr id="24" name="TextBox 23">
            <a:extLst>
              <a:ext uri="{FF2B5EF4-FFF2-40B4-BE49-F238E27FC236}">
                <a16:creationId xmlns:a16="http://schemas.microsoft.com/office/drawing/2014/main" id="{7E682961-4206-2074-DD0C-379E5E597D1A}"/>
              </a:ext>
            </a:extLst>
          </p:cNvPr>
          <p:cNvSpPr txBox="1"/>
          <p:nvPr/>
        </p:nvSpPr>
        <p:spPr>
          <a:xfrm>
            <a:off x="1512329" y="3850336"/>
            <a:ext cx="625492" cy="307777"/>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In Use</a:t>
            </a:r>
          </a:p>
        </p:txBody>
      </p:sp>
      <p:sp>
        <p:nvSpPr>
          <p:cNvPr id="25" name="Arrow: Right 24">
            <a:extLst>
              <a:ext uri="{FF2B5EF4-FFF2-40B4-BE49-F238E27FC236}">
                <a16:creationId xmlns:a16="http://schemas.microsoft.com/office/drawing/2014/main" id="{A19808C6-85A7-C613-0479-C43BB421F9BD}"/>
              </a:ext>
            </a:extLst>
          </p:cNvPr>
          <p:cNvSpPr/>
          <p:nvPr/>
        </p:nvSpPr>
        <p:spPr>
          <a:xfrm>
            <a:off x="3014663" y="1012579"/>
            <a:ext cx="1042987" cy="52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19345E7-9142-96A7-6C81-BE31849B3EF2}"/>
              </a:ext>
            </a:extLst>
          </p:cNvPr>
          <p:cNvSpPr/>
          <p:nvPr/>
        </p:nvSpPr>
        <p:spPr>
          <a:xfrm>
            <a:off x="4771157" y="1038621"/>
            <a:ext cx="1042987" cy="52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16A7EA8-4457-1661-DEC5-F650B56FB99B}"/>
              </a:ext>
            </a:extLst>
          </p:cNvPr>
          <p:cNvSpPr txBox="1"/>
          <p:nvPr/>
        </p:nvSpPr>
        <p:spPr>
          <a:xfrm>
            <a:off x="6586704" y="884732"/>
            <a:ext cx="1133644" cy="738664"/>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Internet </a:t>
            </a:r>
            <a:br>
              <a:rPr lang="en-US">
                <a:latin typeface="Roboto Condensed" panose="02000000000000000000" pitchFamily="2" charset="0"/>
                <a:ea typeface="Roboto Condensed" panose="02000000000000000000" pitchFamily="2" charset="0"/>
                <a:cs typeface="Roboto Condensed" panose="02000000000000000000" pitchFamily="2" charset="0"/>
              </a:rPr>
            </a:br>
            <a:r>
              <a:rPr lang="en-US">
                <a:latin typeface="Roboto Condensed" panose="02000000000000000000" pitchFamily="2" charset="0"/>
                <a:ea typeface="Roboto Condensed" panose="02000000000000000000" pitchFamily="2" charset="0"/>
                <a:cs typeface="Roboto Condensed" panose="02000000000000000000" pitchFamily="2" charset="0"/>
              </a:rPr>
              <a:t>Mobile data</a:t>
            </a:r>
            <a:br>
              <a:rPr lang="en-US">
                <a:latin typeface="Roboto Condensed" panose="02000000000000000000" pitchFamily="2" charset="0"/>
                <a:ea typeface="Roboto Condensed" panose="02000000000000000000" pitchFamily="2" charset="0"/>
                <a:cs typeface="Roboto Condensed" panose="02000000000000000000" pitchFamily="2" charset="0"/>
              </a:rPr>
            </a:br>
            <a:r>
              <a:rPr lang="en-US">
                <a:latin typeface="Roboto Condensed" panose="02000000000000000000" pitchFamily="2" charset="0"/>
                <a:ea typeface="Roboto Condensed" panose="02000000000000000000" pitchFamily="2" charset="0"/>
                <a:cs typeface="Roboto Condensed" panose="02000000000000000000" pitchFamily="2" charset="0"/>
              </a:rPr>
              <a:t>Wireless LAN</a:t>
            </a:r>
          </a:p>
        </p:txBody>
      </p:sp>
      <p:sp>
        <p:nvSpPr>
          <p:cNvPr id="28" name="TextBox 27">
            <a:extLst>
              <a:ext uri="{FF2B5EF4-FFF2-40B4-BE49-F238E27FC236}">
                <a16:creationId xmlns:a16="http://schemas.microsoft.com/office/drawing/2014/main" id="{0F3F4D5D-2CAE-BF11-FEB4-8B29376B59CA}"/>
              </a:ext>
            </a:extLst>
          </p:cNvPr>
          <p:cNvSpPr txBox="1"/>
          <p:nvPr/>
        </p:nvSpPr>
        <p:spPr>
          <a:xfrm>
            <a:off x="6586704" y="2215300"/>
            <a:ext cx="1334020" cy="738664"/>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Local hard drive</a:t>
            </a:r>
            <a:br>
              <a:rPr lang="en-US">
                <a:latin typeface="Roboto Condensed" panose="02000000000000000000" pitchFamily="2" charset="0"/>
                <a:ea typeface="Roboto Condensed" panose="02000000000000000000" pitchFamily="2" charset="0"/>
                <a:cs typeface="Roboto Condensed" panose="02000000000000000000" pitchFamily="2" charset="0"/>
              </a:rPr>
            </a:br>
            <a:r>
              <a:rPr lang="en-US">
                <a:latin typeface="Roboto Condensed" panose="02000000000000000000" pitchFamily="2" charset="0"/>
                <a:ea typeface="Roboto Condensed" panose="02000000000000000000" pitchFamily="2" charset="0"/>
                <a:cs typeface="Roboto Condensed" panose="02000000000000000000" pitchFamily="2" charset="0"/>
              </a:rPr>
              <a:t>Cloud storage</a:t>
            </a:r>
            <a:br>
              <a:rPr lang="en-US">
                <a:latin typeface="Roboto Condensed" panose="02000000000000000000" pitchFamily="2" charset="0"/>
                <a:ea typeface="Roboto Condensed" panose="02000000000000000000" pitchFamily="2" charset="0"/>
                <a:cs typeface="Roboto Condensed" panose="02000000000000000000" pitchFamily="2" charset="0"/>
              </a:rPr>
            </a:br>
            <a:r>
              <a:rPr lang="en-US">
                <a:latin typeface="Roboto Condensed" panose="02000000000000000000" pitchFamily="2" charset="0"/>
                <a:ea typeface="Roboto Condensed" panose="02000000000000000000" pitchFamily="2" charset="0"/>
                <a:cs typeface="Roboto Condensed" panose="02000000000000000000" pitchFamily="2" charset="0"/>
              </a:rPr>
              <a:t>stored on phone</a:t>
            </a:r>
          </a:p>
        </p:txBody>
      </p:sp>
      <p:sp>
        <p:nvSpPr>
          <p:cNvPr id="29" name="TextBox 28">
            <a:extLst>
              <a:ext uri="{FF2B5EF4-FFF2-40B4-BE49-F238E27FC236}">
                <a16:creationId xmlns:a16="http://schemas.microsoft.com/office/drawing/2014/main" id="{638535E0-E9B6-69A1-9B44-44C345CC2C56}"/>
              </a:ext>
            </a:extLst>
          </p:cNvPr>
          <p:cNvSpPr txBox="1"/>
          <p:nvPr/>
        </p:nvSpPr>
        <p:spPr>
          <a:xfrm>
            <a:off x="6586704" y="3846286"/>
            <a:ext cx="2082621" cy="523220"/>
          </a:xfrm>
          <a:prstGeom prst="rect">
            <a:avLst/>
          </a:prstGeom>
          <a:noFill/>
        </p:spPr>
        <p:txBody>
          <a:bodyPr wrap="none" rtlCol="0">
            <a:spAutoFit/>
          </a:bodyPr>
          <a:lstStyle/>
          <a:p>
            <a:r>
              <a:rPr lang="en-US">
                <a:latin typeface="Roboto Condensed" panose="02000000000000000000" pitchFamily="2" charset="0"/>
                <a:ea typeface="Roboto Condensed" panose="02000000000000000000" pitchFamily="2" charset="0"/>
                <a:cs typeface="Roboto Condensed" panose="02000000000000000000" pitchFamily="2" charset="0"/>
              </a:rPr>
              <a:t>Opened data in application</a:t>
            </a:r>
            <a:br>
              <a:rPr lang="en-US">
                <a:latin typeface="Roboto Condensed" panose="02000000000000000000" pitchFamily="2" charset="0"/>
                <a:ea typeface="Roboto Condensed" panose="02000000000000000000" pitchFamily="2" charset="0"/>
                <a:cs typeface="Roboto Condensed" panose="02000000000000000000" pitchFamily="2" charset="0"/>
              </a:rPr>
            </a:br>
            <a:r>
              <a:rPr lang="en-US">
                <a:latin typeface="Roboto Condensed" panose="02000000000000000000" pitchFamily="2" charset="0"/>
                <a:ea typeface="Roboto Condensed" panose="02000000000000000000" pitchFamily="2" charset="0"/>
                <a:cs typeface="Roboto Condensed" panose="02000000000000000000" pitchFamily="2" charset="0"/>
              </a:rPr>
              <a:t>e.g text file or image file,…</a:t>
            </a:r>
          </a:p>
        </p:txBody>
      </p:sp>
    </p:spTree>
    <p:extLst>
      <p:ext uri="{BB962C8B-B14F-4D97-AF65-F5344CB8AC3E}">
        <p14:creationId xmlns:p14="http://schemas.microsoft.com/office/powerpoint/2010/main" val="3128666579"/>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1964</Words>
  <Application>Microsoft Office PowerPoint</Application>
  <PresentationFormat>On-screen Show (16:9)</PresentationFormat>
  <Paragraphs>219</Paragraphs>
  <Slides>30</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Wingdings</vt:lpstr>
      <vt:lpstr>Roboto Condensed Light</vt:lpstr>
      <vt:lpstr>Arial</vt:lpstr>
      <vt:lpstr>Segoe UI Emoji</vt:lpstr>
      <vt:lpstr>Times New Roman</vt:lpstr>
      <vt:lpstr>Muli</vt:lpstr>
      <vt:lpstr>Roboto Condensed</vt:lpstr>
      <vt:lpstr>Arvo</vt:lpstr>
      <vt:lpstr>Salerio template</vt:lpstr>
      <vt:lpstr>Simple Light</vt:lpstr>
      <vt:lpstr>WELLCOME TO OUR PRESENTATION!</vt:lpstr>
      <vt:lpstr>PowerPoint Presentation</vt:lpstr>
      <vt:lpstr>TEAM PRESENTATION</vt:lpstr>
      <vt:lpstr>Table of Content Overall</vt:lpstr>
      <vt:lpstr>End-2-End Encryption</vt:lpstr>
      <vt:lpstr>PowerPoint Presentation</vt:lpstr>
      <vt:lpstr>Vấn đề thực tế</vt:lpstr>
      <vt:lpstr>E2EE là gì ?</vt:lpstr>
      <vt:lpstr>E2EE là gì ?</vt:lpstr>
      <vt:lpstr>E2EE là gì ?</vt:lpstr>
      <vt:lpstr>PowerPoint Presentation</vt:lpstr>
      <vt:lpstr>PowerPoint Presentation</vt:lpstr>
      <vt:lpstr>PowerPoint Presentation</vt:lpstr>
      <vt:lpstr>PowerPoint Presentation</vt:lpstr>
      <vt:lpstr>Ưu Nhược Điểm</vt:lpstr>
      <vt:lpstr>PowerPoint Presentation</vt:lpstr>
      <vt:lpstr>End-2-End Encryption For Message</vt:lpstr>
      <vt:lpstr>PowerPoint Presentation</vt:lpstr>
      <vt:lpstr>Hướng tiếp cận</vt:lpstr>
      <vt:lpstr>Mã Hóa: AES</vt:lpstr>
      <vt:lpstr>TCP/IP Protocol</vt:lpstr>
      <vt:lpstr>Diffie Hellman</vt:lpstr>
      <vt:lpstr>HMAC (Hash-based Message Authentication Code)</vt:lpstr>
      <vt:lpstr>Mô tả ý tưởng</vt:lpstr>
      <vt:lpstr>Mô tả ý tưởng</vt:lpstr>
      <vt:lpstr>Mô tả ý tưởng</vt:lpstr>
      <vt:lpstr>Mô tả ý tưởng</vt:lpstr>
      <vt:lpstr>Nhận xét</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HP</dc:creator>
  <cp:lastModifiedBy>HOÀNG HỮU MINH AN</cp:lastModifiedBy>
  <cp:revision>2</cp:revision>
  <dcterms:modified xsi:type="dcterms:W3CDTF">2023-04-18T09:13:59Z</dcterms:modified>
</cp:coreProperties>
</file>